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8" r:id="rId4"/>
    <p:sldId id="259" r:id="rId5"/>
    <p:sldId id="260" r:id="rId6"/>
    <p:sldId id="261" r:id="rId7"/>
    <p:sldId id="275" r:id="rId8"/>
    <p:sldId id="262" r:id="rId9"/>
    <p:sldId id="263" r:id="rId10"/>
    <p:sldId id="264" r:id="rId11"/>
    <p:sldId id="265" r:id="rId12"/>
    <p:sldId id="266" r:id="rId13"/>
    <p:sldId id="268" r:id="rId14"/>
    <p:sldId id="269" r:id="rId15"/>
    <p:sldId id="276" r:id="rId16"/>
    <p:sldId id="284" r:id="rId17"/>
    <p:sldId id="270" r:id="rId18"/>
    <p:sldId id="271" r:id="rId19"/>
    <p:sldId id="274" r:id="rId20"/>
    <p:sldId id="277" r:id="rId21"/>
    <p:sldId id="278" r:id="rId22"/>
    <p:sldId id="280" r:id="rId23"/>
    <p:sldId id="290" r:id="rId24"/>
    <p:sldId id="286" r:id="rId25"/>
    <p:sldId id="291" r:id="rId26"/>
    <p:sldId id="285" r:id="rId27"/>
    <p:sldId id="292" r:id="rId28"/>
    <p:sldId id="297" r:id="rId29"/>
    <p:sldId id="296" r:id="rId30"/>
    <p:sldId id="298" r:id="rId31"/>
    <p:sldId id="299" r:id="rId32"/>
    <p:sldId id="300" r:id="rId33"/>
    <p:sldId id="301" r:id="rId34"/>
    <p:sldId id="279" r:id="rId35"/>
    <p:sldId id="288" r:id="rId36"/>
    <p:sldId id="293" r:id="rId37"/>
    <p:sldId id="283" r:id="rId38"/>
    <p:sldId id="294" r:id="rId39"/>
    <p:sldId id="295" r:id="rId40"/>
    <p:sldId id="28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04" autoAdjust="0"/>
  </p:normalViewPr>
  <p:slideViewPr>
    <p:cSldViewPr snapToGrid="0">
      <p:cViewPr varScale="1">
        <p:scale>
          <a:sx n="81" d="100"/>
          <a:sy n="81" d="100"/>
        </p:scale>
        <p:origin x="7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5FA69-5646-4EEA-925A-BFAA524BFFD7}" type="datetimeFigureOut">
              <a:rPr lang="ro-RO" smtClean="0"/>
              <a:t>21.04.2022</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F6F14-2249-44AA-826C-92781C0E7664}" type="slidenum">
              <a:rPr lang="ro-RO" smtClean="0"/>
              <a:t>‹#›</a:t>
            </a:fld>
            <a:endParaRPr lang="ro-RO"/>
          </a:p>
        </p:txBody>
      </p:sp>
    </p:spTree>
    <p:extLst>
      <p:ext uri="{BB962C8B-B14F-4D97-AF65-F5344CB8AC3E}">
        <p14:creationId xmlns:p14="http://schemas.microsoft.com/office/powerpoint/2010/main" val="187463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D78F6F14-2249-44AA-826C-92781C0E7664}" type="slidenum">
              <a:rPr lang="ro-RO" smtClean="0"/>
              <a:t>33</a:t>
            </a:fld>
            <a:endParaRPr lang="ro-RO"/>
          </a:p>
        </p:txBody>
      </p:sp>
    </p:spTree>
    <p:extLst>
      <p:ext uri="{BB962C8B-B14F-4D97-AF65-F5344CB8AC3E}">
        <p14:creationId xmlns:p14="http://schemas.microsoft.com/office/powerpoint/2010/main" val="65154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419900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E3989C-1E10-4E44-A460-F058A7F6DE1D}" type="datetimeFigureOut">
              <a:rPr lang="ro-RO" smtClean="0"/>
              <a:t>21.04.2022</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41442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680200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4189713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152077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1032071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3228368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2528089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337484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170308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3989C-1E10-4E44-A460-F058A7F6DE1D}" type="datetimeFigureOut">
              <a:rPr lang="ro-RO" smtClean="0"/>
              <a:t>21.04.2022</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2142933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3989C-1E10-4E44-A460-F058A7F6DE1D}" type="datetimeFigureOut">
              <a:rPr lang="ro-RO" smtClean="0"/>
              <a:t>21.04.2022</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135761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E3989C-1E10-4E44-A460-F058A7F6DE1D}" type="datetimeFigureOut">
              <a:rPr lang="ro-RO" smtClean="0"/>
              <a:t>21.04.2022</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1685836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E3989C-1E10-4E44-A460-F058A7F6DE1D}" type="datetimeFigureOut">
              <a:rPr lang="ro-RO" smtClean="0"/>
              <a:t>21.04.2022</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2589169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E3989C-1E10-4E44-A460-F058A7F6DE1D}" type="datetimeFigureOut">
              <a:rPr lang="ro-RO" smtClean="0"/>
              <a:t>21.04.2022</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330489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E3989C-1E10-4E44-A460-F058A7F6DE1D}" type="datetimeFigureOut">
              <a:rPr lang="ro-RO" smtClean="0"/>
              <a:t>21.04.2022</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1369737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EE3989C-1E10-4E44-A460-F058A7F6DE1D}" type="datetimeFigureOut">
              <a:rPr lang="ro-RO" smtClean="0"/>
              <a:t>21.04.2022</a:t>
            </a:fld>
            <a:endParaRPr lang="ro-RO"/>
          </a:p>
        </p:txBody>
      </p:sp>
      <p:sp>
        <p:nvSpPr>
          <p:cNvPr id="6" name="Footer Placeholder 5"/>
          <p:cNvSpPr>
            <a:spLocks noGrp="1"/>
          </p:cNvSpPr>
          <p:nvPr>
            <p:ph type="ftr" sz="quarter" idx="11"/>
          </p:nvPr>
        </p:nvSpPr>
        <p:spPr>
          <a:xfrm>
            <a:off x="1141412" y="5883275"/>
            <a:ext cx="5105400" cy="365125"/>
          </a:xfrm>
        </p:spPr>
        <p:txBody>
          <a:bodyPr/>
          <a:lstStyle/>
          <a:p>
            <a:endParaRPr lang="ro-RO"/>
          </a:p>
        </p:txBody>
      </p:sp>
      <p:sp>
        <p:nvSpPr>
          <p:cNvPr id="7" name="Slide Number Placeholder 6"/>
          <p:cNvSpPr>
            <a:spLocks noGrp="1"/>
          </p:cNvSpPr>
          <p:nvPr>
            <p:ph type="sldNum" sz="quarter" idx="12"/>
          </p:nvPr>
        </p:nvSpPr>
        <p:spPr>
          <a:xfrm>
            <a:off x="10742612" y="5883275"/>
            <a:ext cx="322567" cy="365125"/>
          </a:xfrm>
        </p:spPr>
        <p:txBody>
          <a:bodyPr/>
          <a:lstStyle/>
          <a:p>
            <a:fld id="{4ECBFBF8-3791-476A-AB55-59C4DE93662C}" type="slidenum">
              <a:rPr lang="ro-RO" smtClean="0"/>
              <a:t>‹#›</a:t>
            </a:fld>
            <a:endParaRPr lang="ro-RO"/>
          </a:p>
        </p:txBody>
      </p:sp>
    </p:spTree>
    <p:extLst>
      <p:ext uri="{BB962C8B-B14F-4D97-AF65-F5344CB8AC3E}">
        <p14:creationId xmlns:p14="http://schemas.microsoft.com/office/powerpoint/2010/main" val="207154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EE3989C-1E10-4E44-A460-F058A7F6DE1D}" type="datetimeFigureOut">
              <a:rPr lang="ro-RO" smtClean="0"/>
              <a:t>21.04.2022</a:t>
            </a:fld>
            <a:endParaRPr lang="ro-RO"/>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ro-RO"/>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ECBFBF8-3791-476A-AB55-59C4DE93662C}" type="slidenum">
              <a:rPr lang="ro-RO" smtClean="0"/>
              <a:t>‹#›</a:t>
            </a:fld>
            <a:endParaRPr lang="ro-RO"/>
          </a:p>
        </p:txBody>
      </p:sp>
    </p:spTree>
    <p:extLst>
      <p:ext uri="{BB962C8B-B14F-4D97-AF65-F5344CB8AC3E}">
        <p14:creationId xmlns:p14="http://schemas.microsoft.com/office/powerpoint/2010/main" val="20405229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CD1FDB-34F2-4C97-B9AF-5A4DD2181C27}"/>
              </a:ext>
            </a:extLst>
          </p:cNvPr>
          <p:cNvSpPr/>
          <p:nvPr/>
        </p:nvSpPr>
        <p:spPr>
          <a:xfrm>
            <a:off x="1892400" y="5934670"/>
            <a:ext cx="716895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Windows Server 2019</a:t>
            </a:r>
          </a:p>
        </p:txBody>
      </p:sp>
    </p:spTree>
    <p:extLst>
      <p:ext uri="{BB962C8B-B14F-4D97-AF65-F5344CB8AC3E}">
        <p14:creationId xmlns:p14="http://schemas.microsoft.com/office/powerpoint/2010/main" val="1503246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D7BE70-9236-4DCC-9F62-F07B2F2BDF5C}"/>
              </a:ext>
            </a:extLst>
          </p:cNvPr>
          <p:cNvSpPr/>
          <p:nvPr/>
        </p:nvSpPr>
        <p:spPr>
          <a:xfrm>
            <a:off x="342900" y="285750"/>
            <a:ext cx="11430000" cy="348785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E38453E9-8012-45EF-93AE-4117704D60ED}"/>
              </a:ext>
            </a:extLst>
          </p:cNvPr>
          <p:cNvSpPr txBox="1"/>
          <p:nvPr/>
        </p:nvSpPr>
        <p:spPr>
          <a:xfrm>
            <a:off x="419100" y="285750"/>
            <a:ext cx="11296650" cy="3787575"/>
          </a:xfrm>
          <a:prstGeom prst="rect">
            <a:avLst/>
          </a:prstGeom>
          <a:noFill/>
        </p:spPr>
        <p:txBody>
          <a:bodyPr wrap="square">
            <a:spAutoFit/>
          </a:bodyPr>
          <a:lstStyle/>
          <a:p>
            <a:pPr fontAlgn="base">
              <a:lnSpc>
                <a:spcPct val="150000"/>
              </a:lnSpc>
            </a:pPr>
            <a:r>
              <a:rPr lang="ro-RO" dirty="0">
                <a:solidFill>
                  <a:srgbClr val="FFC000"/>
                </a:solidFill>
              </a:rPr>
              <a:t>Internal Network (NAT):</a:t>
            </a:r>
          </a:p>
          <a:p>
            <a:pPr algn="just" fontAlgn="base">
              <a:lnSpc>
                <a:spcPct val="150000"/>
              </a:lnSpc>
            </a:pPr>
            <a:r>
              <a:rPr lang="ro-RO" dirty="0"/>
              <a:t>	NAT (Network Address Translation) ascunde mașina virtuală de rețeaua principală, dar îi oferă în același timp acces la Internet. Avantajul este clar, securitatea, pentru că accesul direct la mașină este restricționat.</a:t>
            </a:r>
          </a:p>
          <a:p>
            <a:pPr algn="just" fontAlgn="base">
              <a:lnSpc>
                <a:spcPct val="150000"/>
              </a:lnSpc>
            </a:pPr>
            <a:r>
              <a:rPr lang="ro-RO" dirty="0"/>
              <a:t>	Sunt necesare anumite reguli de tipul port forwarding (pe hypervisor), pentru a permite accesul din rețeaua locală la mașina virtuală.</a:t>
            </a:r>
            <a:endParaRPr lang="en-US" b="0" i="0" dirty="0">
              <a:solidFill>
                <a:srgbClr val="000000"/>
              </a:solidFill>
              <a:effectLst/>
              <a:latin typeface="Open Sans" panose="020B0606030504020204" pitchFamily="34" charset="0"/>
            </a:endParaRPr>
          </a:p>
          <a:p>
            <a:pPr algn="just" fontAlgn="base">
              <a:lnSpc>
                <a:spcPct val="150000"/>
              </a:lnSpc>
            </a:pPr>
            <a:r>
              <a:rPr lang="ro-RO" dirty="0"/>
              <a:t>	Acest concept funcționează similar cu o rețea locală peste care se aplica NAT pentru a ieși in Internet.</a:t>
            </a:r>
          </a:p>
          <a:p>
            <a:pPr algn="just" fontAlgn="base">
              <a:lnSpc>
                <a:spcPct val="150000"/>
              </a:lnSpc>
            </a:pPr>
            <a:endParaRPr lang="ro-RO" b="0" i="0" dirty="0">
              <a:solidFill>
                <a:srgbClr val="000000"/>
              </a:solidFill>
              <a:effectLst/>
              <a:latin typeface="Open Sans" panose="020B0606030504020204" pitchFamily="34" charset="0"/>
            </a:endParaRPr>
          </a:p>
        </p:txBody>
      </p:sp>
      <p:pic>
        <p:nvPicPr>
          <p:cNvPr id="8" name="Picture 7">
            <a:extLst>
              <a:ext uri="{FF2B5EF4-FFF2-40B4-BE49-F238E27FC236}">
                <a16:creationId xmlns:a16="http://schemas.microsoft.com/office/drawing/2014/main" id="{0CF2E994-3E5B-4577-A59E-88F164759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058" y="3942588"/>
            <a:ext cx="6366933" cy="2652889"/>
          </a:xfrm>
          <a:prstGeom prst="rect">
            <a:avLst/>
          </a:prstGeom>
        </p:spPr>
      </p:pic>
    </p:spTree>
    <p:extLst>
      <p:ext uri="{BB962C8B-B14F-4D97-AF65-F5344CB8AC3E}">
        <p14:creationId xmlns:p14="http://schemas.microsoft.com/office/powerpoint/2010/main" val="535055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0C3059-B953-4E7E-B5F8-7F0B7A4E82EC}"/>
              </a:ext>
            </a:extLst>
          </p:cNvPr>
          <p:cNvSpPr/>
          <p:nvPr/>
        </p:nvSpPr>
        <p:spPr>
          <a:xfrm>
            <a:off x="409576" y="171450"/>
            <a:ext cx="11353800" cy="19431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C531D667-F0EC-4376-8A2F-F14D8558EA73}"/>
              </a:ext>
            </a:extLst>
          </p:cNvPr>
          <p:cNvSpPr txBox="1"/>
          <p:nvPr/>
        </p:nvSpPr>
        <p:spPr>
          <a:xfrm>
            <a:off x="499534" y="267954"/>
            <a:ext cx="11178116" cy="1701684"/>
          </a:xfrm>
          <a:prstGeom prst="rect">
            <a:avLst/>
          </a:prstGeom>
          <a:noFill/>
        </p:spPr>
        <p:txBody>
          <a:bodyPr wrap="square">
            <a:spAutoFit/>
          </a:bodyPr>
          <a:lstStyle/>
          <a:p>
            <a:pPr fontAlgn="base">
              <a:lnSpc>
                <a:spcPct val="150000"/>
              </a:lnSpc>
            </a:pPr>
            <a:r>
              <a:rPr lang="ro-RO" dirty="0">
                <a:solidFill>
                  <a:srgbClr val="FFC000"/>
                </a:solidFill>
              </a:rPr>
              <a:t>Private Network (Host-Only):</a:t>
            </a:r>
          </a:p>
          <a:p>
            <a:pPr algn="just" fontAlgn="base">
              <a:lnSpc>
                <a:spcPct val="150000"/>
              </a:lnSpc>
            </a:pPr>
            <a:r>
              <a:rPr lang="ro-RO" dirty="0"/>
              <a:t>	Izolează mașina virtuală de orice rețea și o face inaccesibilă din exterior. Singurele device-uri care pot comunica cu această mașină sunt cele conectate în aceeași rețea (alte mașini virtuale) si host-ul peste care se face virtualizarea.</a:t>
            </a:r>
          </a:p>
        </p:txBody>
      </p:sp>
      <p:pic>
        <p:nvPicPr>
          <p:cNvPr id="6" name="Picture 5">
            <a:extLst>
              <a:ext uri="{FF2B5EF4-FFF2-40B4-BE49-F238E27FC236}">
                <a16:creationId xmlns:a16="http://schemas.microsoft.com/office/drawing/2014/main" id="{15A0821D-3C1E-4261-B1A4-01B7A731A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743" y="2728716"/>
            <a:ext cx="6412513" cy="2680230"/>
          </a:xfrm>
          <a:prstGeom prst="rect">
            <a:avLst/>
          </a:prstGeom>
        </p:spPr>
      </p:pic>
    </p:spTree>
    <p:extLst>
      <p:ext uri="{BB962C8B-B14F-4D97-AF65-F5344CB8AC3E}">
        <p14:creationId xmlns:p14="http://schemas.microsoft.com/office/powerpoint/2010/main" val="110091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03FEC01-3B26-4C05-B8B8-8E1D6B06265B}"/>
              </a:ext>
            </a:extLst>
          </p:cNvPr>
          <p:cNvSpPr/>
          <p:nvPr/>
        </p:nvSpPr>
        <p:spPr>
          <a:xfrm>
            <a:off x="209551" y="249535"/>
            <a:ext cx="11772900" cy="5617865"/>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 name="Rectangle 2">
            <a:extLst>
              <a:ext uri="{FF2B5EF4-FFF2-40B4-BE49-F238E27FC236}">
                <a16:creationId xmlns:a16="http://schemas.microsoft.com/office/drawing/2014/main" id="{40682E22-1316-4026-8F93-23B01F5D6357}"/>
              </a:ext>
            </a:extLst>
          </p:cNvPr>
          <p:cNvSpPr/>
          <p:nvPr/>
        </p:nvSpPr>
        <p:spPr>
          <a:xfrm>
            <a:off x="1900783" y="249535"/>
            <a:ext cx="839043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Domain </a:t>
            </a:r>
            <a:r>
              <a:rPr lang="ro-RO"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ctive </a:t>
            </a:r>
            <a:r>
              <a:rPr lang="ro-RO" sz="5400" b="1" dirty="0">
                <a:ln w="9525">
                  <a:solidFill>
                    <a:schemeClr val="bg1"/>
                  </a:solidFill>
                  <a:prstDash val="solid"/>
                </a:ln>
                <a:effectLst>
                  <a:outerShdw blurRad="12700" dist="38100" dir="2700000" algn="tl" rotWithShape="0">
                    <a:schemeClr val="bg1">
                      <a:lumMod val="50000"/>
                    </a:schemeClr>
                  </a:outerShdw>
                </a:effectLst>
              </a:rPr>
              <a:t>D</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irectory</a:t>
            </a:r>
          </a:p>
        </p:txBody>
      </p:sp>
      <p:sp>
        <p:nvSpPr>
          <p:cNvPr id="5" name="TextBox 4">
            <a:extLst>
              <a:ext uri="{FF2B5EF4-FFF2-40B4-BE49-F238E27FC236}">
                <a16:creationId xmlns:a16="http://schemas.microsoft.com/office/drawing/2014/main" id="{EA7C9AFA-301F-4FC0-AC18-188A6899C630}"/>
              </a:ext>
            </a:extLst>
          </p:cNvPr>
          <p:cNvSpPr txBox="1"/>
          <p:nvPr/>
        </p:nvSpPr>
        <p:spPr>
          <a:xfrm>
            <a:off x="491067" y="1420677"/>
            <a:ext cx="11370732" cy="4524315"/>
          </a:xfrm>
          <a:prstGeom prst="rect">
            <a:avLst/>
          </a:prstGeom>
          <a:noFill/>
        </p:spPr>
        <p:txBody>
          <a:bodyPr wrap="square">
            <a:spAutoFit/>
          </a:bodyPr>
          <a:lstStyle/>
          <a:p>
            <a:pPr algn="just">
              <a:lnSpc>
                <a:spcPct val="150000"/>
              </a:lnSpc>
            </a:pPr>
            <a:r>
              <a:rPr lang="ro-RO" dirty="0"/>
              <a:t>	Active Directory (AD) este un serviciu director pe care Microsoft l-a dezvoltat pentru rețele de domeniu Windows. Este inclus în cele mai multe sisteme de operare Windows Server ca un set de procese și servicii care facilitează lucrul cu resurse de rețea interconectate, complexe și diferite </a:t>
            </a:r>
            <a:r>
              <a:rPr lang="en-US" dirty="0"/>
              <a:t>                  </a:t>
            </a:r>
            <a:r>
              <a:rPr lang="ro-RO" dirty="0"/>
              <a:t>într-un mod unitar.</a:t>
            </a:r>
          </a:p>
          <a:p>
            <a:pPr algn="just">
              <a:lnSpc>
                <a:spcPct val="150000"/>
              </a:lnSpc>
            </a:pPr>
            <a:r>
              <a:rPr lang="ro-RO" dirty="0"/>
              <a:t>	Un server care rulează Active Directory Domain Controller (AD DC) este numit un controler de domeniu. Este un server de rețea care are responsabilitatea de a permite accesul gazdei la resursele domeniului.</a:t>
            </a:r>
          </a:p>
          <a:p>
            <a:pPr algn="just">
              <a:lnSpc>
                <a:spcPct val="150000"/>
              </a:lnSpc>
            </a:pPr>
            <a:r>
              <a:rPr lang="ro-RO" dirty="0"/>
              <a:t>De exemplu, atunci când un utilizator se conectează la un computer care face parte dintr-un domeniu Windows, Active Directory verifica parola prezentată și află dacă utilizatorul este un administrator de sistem sau utilizator normal.</a:t>
            </a:r>
          </a:p>
          <a:p>
            <a:endParaRPr lang="ro-RO" dirty="0"/>
          </a:p>
        </p:txBody>
      </p:sp>
    </p:spTree>
    <p:extLst>
      <p:ext uri="{BB962C8B-B14F-4D97-AF65-F5344CB8AC3E}">
        <p14:creationId xmlns:p14="http://schemas.microsoft.com/office/powerpoint/2010/main" val="2225472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99AB2A-103D-46FA-AA59-685829FBA554}"/>
              </a:ext>
            </a:extLst>
          </p:cNvPr>
          <p:cNvSpPr/>
          <p:nvPr/>
        </p:nvSpPr>
        <p:spPr>
          <a:xfrm>
            <a:off x="228600" y="219075"/>
            <a:ext cx="11510433" cy="521017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47BD4F8A-D65C-45A7-8AE8-9763D5E03A50}"/>
              </a:ext>
            </a:extLst>
          </p:cNvPr>
          <p:cNvSpPr txBox="1"/>
          <p:nvPr/>
        </p:nvSpPr>
        <p:spPr>
          <a:xfrm>
            <a:off x="452966" y="309814"/>
            <a:ext cx="11286067" cy="5033301"/>
          </a:xfrm>
          <a:prstGeom prst="rect">
            <a:avLst/>
          </a:prstGeom>
          <a:noFill/>
        </p:spPr>
        <p:txBody>
          <a:bodyPr wrap="square">
            <a:spAutoFit/>
          </a:bodyPr>
          <a:lstStyle/>
          <a:p>
            <a:pPr algn="just">
              <a:lnSpc>
                <a:spcPct val="150000"/>
              </a:lnSpc>
            </a:pPr>
            <a:r>
              <a:rPr lang="ro-RO" dirty="0"/>
              <a:t>	</a:t>
            </a:r>
            <a:r>
              <a:rPr lang="ro-RO" dirty="0">
                <a:solidFill>
                  <a:srgbClr val="FFC000"/>
                </a:solidFill>
              </a:rPr>
              <a:t>Structura Active Directory </a:t>
            </a:r>
          </a:p>
          <a:p>
            <a:pPr algn="just">
              <a:lnSpc>
                <a:spcPct val="150000"/>
              </a:lnSpc>
            </a:pPr>
            <a:r>
              <a:rPr lang="ro-RO" dirty="0"/>
              <a:t>	Un serviciu director precum Active Directory permite stocarea obiectelor într-o structură ierarhică. Această structură este una din părțile care trebuiesc analizate atent dacă se dorește implementarea Active Directory. Această structură are două componente: </a:t>
            </a:r>
          </a:p>
          <a:p>
            <a:pPr marL="285750" indent="-285750" algn="just">
              <a:lnSpc>
                <a:spcPct val="150000"/>
              </a:lnSpc>
              <a:buFontTx/>
              <a:buChar char="-"/>
            </a:pPr>
            <a:r>
              <a:rPr lang="ro-RO" u="sng" dirty="0"/>
              <a:t>Partea logică</a:t>
            </a:r>
            <a:r>
              <a:rPr lang="ro-RO" dirty="0"/>
              <a:t>: structura logică oferă organizarea obiectelor. Aceste obiecte pot reprezenta utilizatori, calculatoare, grupuri și o varietate de alte entități</a:t>
            </a:r>
          </a:p>
          <a:p>
            <a:pPr algn="just">
              <a:lnSpc>
                <a:spcPct val="150000"/>
              </a:lnSpc>
            </a:pPr>
            <a:endParaRPr lang="ro-RO" dirty="0"/>
          </a:p>
          <a:p>
            <a:pPr marL="285750" indent="-285750" algn="just">
              <a:lnSpc>
                <a:spcPct val="150000"/>
              </a:lnSpc>
              <a:buFontTx/>
              <a:buChar char="-"/>
            </a:pPr>
            <a:r>
              <a:rPr lang="ro-RO" u="sng" dirty="0"/>
              <a:t>Partea fizică</a:t>
            </a:r>
            <a:r>
              <a:rPr lang="ro-RO" dirty="0"/>
              <a:t>: toate serviciile de sub umbrela Active Directory sunt oferite de servere care rulează softul Active Directory. Aceste servere reprezintă obiecte fizice care trebuiesc plasate în rețea. După ce aceste servere sunt plasate, trebuie definit modul în care serverele vor comunica unele cu altele și cum vor fi direcționați utilizatorii către ele.  Această topologie fizică este critică pentru o funcționare bună. </a:t>
            </a:r>
          </a:p>
        </p:txBody>
      </p:sp>
    </p:spTree>
    <p:extLst>
      <p:ext uri="{BB962C8B-B14F-4D97-AF65-F5344CB8AC3E}">
        <p14:creationId xmlns:p14="http://schemas.microsoft.com/office/powerpoint/2010/main" val="3574997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87D071-A170-4D85-92D4-7A69E2BF32C6}"/>
              </a:ext>
            </a:extLst>
          </p:cNvPr>
          <p:cNvSpPr/>
          <p:nvPr/>
        </p:nvSpPr>
        <p:spPr>
          <a:xfrm>
            <a:off x="169333" y="121355"/>
            <a:ext cx="11613092" cy="507929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ADFAFAC2-3D7B-4919-B216-EA74990CF8FF}"/>
              </a:ext>
            </a:extLst>
          </p:cNvPr>
          <p:cNvSpPr txBox="1"/>
          <p:nvPr/>
        </p:nvSpPr>
        <p:spPr>
          <a:xfrm>
            <a:off x="169333" y="121355"/>
            <a:ext cx="11613092" cy="5441170"/>
          </a:xfrm>
          <a:prstGeom prst="rect">
            <a:avLst/>
          </a:prstGeom>
          <a:noFill/>
        </p:spPr>
        <p:txBody>
          <a:bodyPr wrap="square">
            <a:spAutoFit/>
          </a:bodyPr>
          <a:lstStyle/>
          <a:p>
            <a:pPr algn="just">
              <a:lnSpc>
                <a:spcPct val="150000"/>
              </a:lnSpc>
            </a:pPr>
            <a:r>
              <a:rPr lang="ro-RO" dirty="0">
                <a:solidFill>
                  <a:srgbClr val="FFC000"/>
                </a:solidFill>
              </a:rPr>
              <a:t>Obiecte in Active Directory </a:t>
            </a:r>
          </a:p>
          <a:p>
            <a:pPr algn="just">
              <a:lnSpc>
                <a:spcPct val="150000"/>
              </a:lnSpc>
            </a:pPr>
            <a:endParaRPr lang="ro-RO" dirty="0">
              <a:solidFill>
                <a:srgbClr val="FFC000"/>
              </a:solidFill>
            </a:endParaRPr>
          </a:p>
          <a:p>
            <a:pPr algn="just">
              <a:lnSpc>
                <a:spcPct val="150000"/>
              </a:lnSpc>
            </a:pPr>
            <a:r>
              <a:rPr lang="ro-RO" dirty="0"/>
              <a:t>	Active Directory (AD) - este o ierarhie de câteva obiecte, unde obiectele se împart în trei categorii: </a:t>
            </a:r>
          </a:p>
          <a:p>
            <a:pPr marL="342900" indent="-342900" algn="just">
              <a:lnSpc>
                <a:spcPct val="150000"/>
              </a:lnSpc>
              <a:buAutoNum type="arabicPeriod"/>
            </a:pPr>
            <a:r>
              <a:rPr lang="ro-RO" dirty="0"/>
              <a:t>Resurse (ex: imprimantă, pc)</a:t>
            </a:r>
          </a:p>
          <a:p>
            <a:pPr marL="342900" indent="-342900" algn="just">
              <a:lnSpc>
                <a:spcPct val="150000"/>
              </a:lnSpc>
              <a:buAutoNum type="arabicPeriod"/>
            </a:pPr>
            <a:r>
              <a:rPr lang="ro-RO" dirty="0"/>
              <a:t>Servicii (ex: vpn, e-mail)</a:t>
            </a:r>
          </a:p>
          <a:p>
            <a:pPr marL="342900" indent="-342900" algn="just">
              <a:lnSpc>
                <a:spcPct val="150000"/>
              </a:lnSpc>
              <a:buAutoNum type="arabicPeriod"/>
            </a:pPr>
            <a:r>
              <a:rPr lang="ro-RO" dirty="0"/>
              <a:t>Resurse umane (ex: utilizatori, grupe de utilizatori)</a:t>
            </a:r>
          </a:p>
          <a:p>
            <a:pPr algn="just">
              <a:lnSpc>
                <a:spcPct val="150000"/>
              </a:lnSpc>
            </a:pPr>
            <a:endParaRPr lang="ro-RO" dirty="0"/>
          </a:p>
          <a:p>
            <a:pPr algn="just">
              <a:lnSpc>
                <a:spcPct val="150000"/>
              </a:lnSpc>
            </a:pPr>
            <a:r>
              <a:rPr lang="ro-RO" dirty="0"/>
              <a:t>	Scopul tehnologiei este de a pune la dispoziție informații despre aceste obiecte, organizarea obiectelor, controlul accesului, setarea securității. Un obiect poate să conțină și alte obiecte. Atributele obiectului (structura de bază a obiectului în sine) sunt definite de o "schemă", care la rândul ei definește și tipul obiectelor care pot fi stocate ca subobiecte în obiectul dat. </a:t>
            </a:r>
          </a:p>
          <a:p>
            <a:pPr algn="just">
              <a:lnSpc>
                <a:spcPct val="150000"/>
              </a:lnSpc>
            </a:pPr>
            <a:r>
              <a:rPr lang="ro-RO" dirty="0"/>
              <a:t>	</a:t>
            </a:r>
          </a:p>
        </p:txBody>
      </p:sp>
    </p:spTree>
    <p:extLst>
      <p:ext uri="{BB962C8B-B14F-4D97-AF65-F5344CB8AC3E}">
        <p14:creationId xmlns:p14="http://schemas.microsoft.com/office/powerpoint/2010/main" val="1672800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BC5E9C-BB98-47CF-AB99-69A475B2A9E5}"/>
              </a:ext>
            </a:extLst>
          </p:cNvPr>
          <p:cNvSpPr/>
          <p:nvPr/>
        </p:nvSpPr>
        <p:spPr>
          <a:xfrm>
            <a:off x="169333" y="121355"/>
            <a:ext cx="11853334" cy="2669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ADFAFAC2-3D7B-4919-B216-EA74990CF8FF}"/>
              </a:ext>
            </a:extLst>
          </p:cNvPr>
          <p:cNvSpPr txBox="1"/>
          <p:nvPr/>
        </p:nvSpPr>
        <p:spPr>
          <a:xfrm>
            <a:off x="169333" y="121355"/>
            <a:ext cx="11768668" cy="2540311"/>
          </a:xfrm>
          <a:prstGeom prst="rect">
            <a:avLst/>
          </a:prstGeom>
          <a:noFill/>
        </p:spPr>
        <p:txBody>
          <a:bodyPr wrap="square">
            <a:spAutoFit/>
          </a:bodyPr>
          <a:lstStyle/>
          <a:p>
            <a:pPr algn="just">
              <a:lnSpc>
                <a:spcPct val="150000"/>
              </a:lnSpc>
            </a:pPr>
            <a:r>
              <a:rPr lang="ro-RO" dirty="0"/>
              <a:t>	O "schemă" e compusă din două tipuri de obiecte (sau meta-datele schemei): "clasa" și „atributele". </a:t>
            </a:r>
          </a:p>
          <a:p>
            <a:pPr algn="just">
              <a:lnSpc>
                <a:spcPct val="150000"/>
              </a:lnSpc>
            </a:pPr>
            <a:r>
              <a:rPr lang="en-US" dirty="0"/>
              <a:t>	</a:t>
            </a:r>
            <a:r>
              <a:rPr lang="ro-RO" dirty="0"/>
              <a:t>Aceste metadate există cu scopul de a extinde sau modifica schema. Din motiv ce metadatele schemei sunt parte din obiectul pe care-l descriu (parte din obiectul la care a fost aplicată schemă), odata ce am modificat schema, efectele se raspândesc pe toate obiectele din Active Directory la care a fost aplicata schema dată. O schemă creată poate fi numai deactivată, nu și ștearsă</a:t>
            </a:r>
          </a:p>
        </p:txBody>
      </p:sp>
      <p:pic>
        <p:nvPicPr>
          <p:cNvPr id="6" name="Picture 5">
            <a:extLst>
              <a:ext uri="{FF2B5EF4-FFF2-40B4-BE49-F238E27FC236}">
                <a16:creationId xmlns:a16="http://schemas.microsoft.com/office/drawing/2014/main" id="{2E2A4AFD-ABB3-4F8E-A1FA-E30AC6483B55}"/>
              </a:ext>
            </a:extLst>
          </p:cNvPr>
          <p:cNvPicPr>
            <a:picLocks noChangeAspect="1"/>
          </p:cNvPicPr>
          <p:nvPr/>
        </p:nvPicPr>
        <p:blipFill>
          <a:blip r:embed="rId2"/>
          <a:stretch>
            <a:fillRect/>
          </a:stretch>
        </p:blipFill>
        <p:spPr>
          <a:xfrm>
            <a:off x="2618257" y="2916811"/>
            <a:ext cx="6870819" cy="3293512"/>
          </a:xfrm>
          <a:prstGeom prst="rect">
            <a:avLst/>
          </a:prstGeom>
        </p:spPr>
      </p:pic>
    </p:spTree>
    <p:extLst>
      <p:ext uri="{BB962C8B-B14F-4D97-AF65-F5344CB8AC3E}">
        <p14:creationId xmlns:p14="http://schemas.microsoft.com/office/powerpoint/2010/main" val="353702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C5172-8E13-4BB8-B456-22654AD5FE9F}"/>
              </a:ext>
            </a:extLst>
          </p:cNvPr>
          <p:cNvPicPr>
            <a:picLocks noChangeAspect="1"/>
          </p:cNvPicPr>
          <p:nvPr/>
        </p:nvPicPr>
        <p:blipFill>
          <a:blip r:embed="rId2"/>
          <a:stretch>
            <a:fillRect/>
          </a:stretch>
        </p:blipFill>
        <p:spPr>
          <a:xfrm>
            <a:off x="235885" y="254771"/>
            <a:ext cx="11720229" cy="6348458"/>
          </a:xfrm>
          <a:prstGeom prst="rect">
            <a:avLst/>
          </a:prstGeom>
        </p:spPr>
      </p:pic>
    </p:spTree>
    <p:extLst>
      <p:ext uri="{BB962C8B-B14F-4D97-AF65-F5344CB8AC3E}">
        <p14:creationId xmlns:p14="http://schemas.microsoft.com/office/powerpoint/2010/main" val="376011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3A11D-85BC-4354-8265-CE785B7D84D8}"/>
              </a:ext>
            </a:extLst>
          </p:cNvPr>
          <p:cNvSpPr/>
          <p:nvPr/>
        </p:nvSpPr>
        <p:spPr>
          <a:xfrm>
            <a:off x="194734" y="119251"/>
            <a:ext cx="11590865" cy="57862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4A1EBF14-749F-4CE3-8B6B-394F4125AFCA}"/>
              </a:ext>
            </a:extLst>
          </p:cNvPr>
          <p:cNvSpPr txBox="1"/>
          <p:nvPr/>
        </p:nvSpPr>
        <p:spPr>
          <a:xfrm>
            <a:off x="194734" y="119251"/>
            <a:ext cx="11590865" cy="5718168"/>
          </a:xfrm>
          <a:prstGeom prst="rect">
            <a:avLst/>
          </a:prstGeom>
          <a:noFill/>
        </p:spPr>
        <p:txBody>
          <a:bodyPr wrap="square">
            <a:spAutoFit/>
          </a:bodyPr>
          <a:lstStyle/>
          <a:p>
            <a:r>
              <a:rPr lang="ro-RO" dirty="0">
                <a:solidFill>
                  <a:srgbClr val="FFC000"/>
                </a:solidFill>
              </a:rPr>
              <a:t>Domeniul </a:t>
            </a:r>
          </a:p>
          <a:p>
            <a:pPr algn="just">
              <a:lnSpc>
                <a:spcPct val="150000"/>
              </a:lnSpc>
            </a:pPr>
            <a:r>
              <a:rPr lang="ro-RO" dirty="0"/>
              <a:t>	Conform terminologiei Microsoft, domeniul este reprezentat dintr-un grup de calculatoare care fac parte dintr-o reţea şi care folosesc în comun aceeaşi bază de date în care sunt reprezentate resursele reţelei. Domeniul este administrat ca entitate distinctă, cu reguli şi proceduri comune pentru toate calculatoarele care îl compun. Domeniile sunt recunoscute prin nume. Calculatoarele membre ale domeniului respectă politica de securitate a domeniului. În plus, domeniul oferă şi soluţia administrării centralizate a tuturor resurselor reţelei, indiferent unde ar fi ele distribuite. </a:t>
            </a:r>
          </a:p>
          <a:p>
            <a:pPr algn="just">
              <a:lnSpc>
                <a:spcPct val="150000"/>
              </a:lnSpc>
            </a:pPr>
            <a:endParaRPr lang="ro-RO" dirty="0"/>
          </a:p>
          <a:p>
            <a:pPr algn="just">
              <a:lnSpc>
                <a:spcPct val="150000"/>
              </a:lnSpc>
            </a:pPr>
            <a:r>
              <a:rPr lang="ro-RO" dirty="0"/>
              <a:t>	O singură operaţie de logon în domeniu (deschidere de sesiune) este suficientă pentru ca un utilizator să fie recunoscut în domeniu şi să aibă acces la resursele domeniului, în limita permisiunilor şi a privilegiilor de care dispune. </a:t>
            </a:r>
          </a:p>
          <a:p>
            <a:pPr algn="just">
              <a:lnSpc>
                <a:spcPct val="150000"/>
              </a:lnSpc>
            </a:pPr>
            <a:endParaRPr lang="ro-RO" dirty="0"/>
          </a:p>
          <a:p>
            <a:pPr algn="just">
              <a:lnSpc>
                <a:spcPct val="150000"/>
              </a:lnSpc>
            </a:pPr>
            <a:r>
              <a:rPr lang="ro-RO" dirty="0"/>
              <a:t>	Crearea unui domeniu se obţine prin crearea controlerului de domeniu. Instalarea serviciului Active Directory pe un server îl transformă în controler de domeniu. </a:t>
            </a:r>
          </a:p>
        </p:txBody>
      </p:sp>
    </p:spTree>
    <p:extLst>
      <p:ext uri="{BB962C8B-B14F-4D97-AF65-F5344CB8AC3E}">
        <p14:creationId xmlns:p14="http://schemas.microsoft.com/office/powerpoint/2010/main" val="253817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C288C2-7CA6-4129-8545-1DCD963693B0}"/>
              </a:ext>
            </a:extLst>
          </p:cNvPr>
          <p:cNvSpPr/>
          <p:nvPr/>
        </p:nvSpPr>
        <p:spPr>
          <a:xfrm>
            <a:off x="314325" y="514403"/>
            <a:ext cx="11413066" cy="54291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60F51F73-7D06-4AAD-9A2E-8761DCD3B2CB}"/>
              </a:ext>
            </a:extLst>
          </p:cNvPr>
          <p:cNvSpPr txBox="1"/>
          <p:nvPr/>
        </p:nvSpPr>
        <p:spPr>
          <a:xfrm>
            <a:off x="298450" y="514403"/>
            <a:ext cx="11294534" cy="1286186"/>
          </a:xfrm>
          <a:prstGeom prst="rect">
            <a:avLst/>
          </a:prstGeom>
          <a:noFill/>
        </p:spPr>
        <p:txBody>
          <a:bodyPr wrap="square">
            <a:spAutoFit/>
          </a:bodyPr>
          <a:lstStyle/>
          <a:p>
            <a:pPr algn="just">
              <a:lnSpc>
                <a:spcPct val="150000"/>
              </a:lnSpc>
            </a:pPr>
            <a:r>
              <a:rPr lang="ro-RO" dirty="0"/>
              <a:t>	</a:t>
            </a:r>
            <a:r>
              <a:rPr lang="ro-RO" dirty="0">
                <a:solidFill>
                  <a:srgbClr val="FFC000"/>
                </a:solidFill>
              </a:rPr>
              <a:t>Unitatea organizationala </a:t>
            </a:r>
            <a:r>
              <a:rPr lang="ro-RO" dirty="0"/>
              <a:t>este un container folosit pentru a organiza obiecte în cadrul unui domeniu în grupuri administrative logice. Aceasta furnizează un mod de a delega administrarea utilizatorilor şi a resurselor.</a:t>
            </a:r>
          </a:p>
        </p:txBody>
      </p:sp>
      <p:sp>
        <p:nvSpPr>
          <p:cNvPr id="6" name="TextBox 5">
            <a:extLst>
              <a:ext uri="{FF2B5EF4-FFF2-40B4-BE49-F238E27FC236}">
                <a16:creationId xmlns:a16="http://schemas.microsoft.com/office/drawing/2014/main" id="{EFD75C99-E710-41CE-9C30-754ED442AB04}"/>
              </a:ext>
            </a:extLst>
          </p:cNvPr>
          <p:cNvSpPr txBox="1"/>
          <p:nvPr/>
        </p:nvSpPr>
        <p:spPr>
          <a:xfrm>
            <a:off x="298450" y="2239076"/>
            <a:ext cx="11184467" cy="1701684"/>
          </a:xfrm>
          <a:prstGeom prst="rect">
            <a:avLst/>
          </a:prstGeom>
          <a:noFill/>
        </p:spPr>
        <p:txBody>
          <a:bodyPr wrap="square">
            <a:spAutoFit/>
          </a:bodyPr>
          <a:lstStyle/>
          <a:p>
            <a:pPr algn="just">
              <a:lnSpc>
                <a:spcPct val="150000"/>
              </a:lnSpc>
            </a:pPr>
            <a:r>
              <a:rPr lang="ro-RO" dirty="0"/>
              <a:t>	</a:t>
            </a:r>
            <a:r>
              <a:rPr lang="ro-RO" dirty="0">
                <a:solidFill>
                  <a:srgbClr val="FFC000"/>
                </a:solidFill>
              </a:rPr>
              <a:t>Arborele (Tree) </a:t>
            </a:r>
          </a:p>
          <a:p>
            <a:pPr algn="just">
              <a:lnSpc>
                <a:spcPct val="150000"/>
              </a:lnSpc>
            </a:pPr>
            <a:r>
              <a:rPr lang="ro-RO" dirty="0"/>
              <a:t>	Un arbore este o grupare de domenii din acelaşi spaţiu de nume, deci o convenţie relativă la modul în care sunt denumite acestea. Între domenii există relaţii de tip părinte - copil: un subdomeniu este fiul domeniului părinte. </a:t>
            </a:r>
          </a:p>
        </p:txBody>
      </p:sp>
      <p:sp>
        <p:nvSpPr>
          <p:cNvPr id="7" name="TextBox 6">
            <a:extLst>
              <a:ext uri="{FF2B5EF4-FFF2-40B4-BE49-F238E27FC236}">
                <a16:creationId xmlns:a16="http://schemas.microsoft.com/office/drawing/2014/main" id="{083A61CD-9D73-4F0A-92FF-76DD50633FA2}"/>
              </a:ext>
            </a:extLst>
          </p:cNvPr>
          <p:cNvSpPr txBox="1"/>
          <p:nvPr/>
        </p:nvSpPr>
        <p:spPr>
          <a:xfrm>
            <a:off x="298451" y="4536355"/>
            <a:ext cx="11413066" cy="1286186"/>
          </a:xfrm>
          <a:prstGeom prst="rect">
            <a:avLst/>
          </a:prstGeom>
          <a:noFill/>
        </p:spPr>
        <p:txBody>
          <a:bodyPr wrap="square">
            <a:spAutoFit/>
          </a:bodyPr>
          <a:lstStyle/>
          <a:p>
            <a:pPr algn="just">
              <a:lnSpc>
                <a:spcPct val="150000"/>
              </a:lnSpc>
            </a:pPr>
            <a:r>
              <a:rPr lang="ro-RO" dirty="0">
                <a:solidFill>
                  <a:srgbClr val="FFC000"/>
                </a:solidFill>
              </a:rPr>
              <a:t>	Pădurea (forest) </a:t>
            </a:r>
          </a:p>
          <a:p>
            <a:pPr algn="just">
              <a:lnSpc>
                <a:spcPct val="150000"/>
              </a:lnSpc>
            </a:pPr>
            <a:r>
              <a:rPr lang="ro-RO" dirty="0"/>
              <a:t>	O pădure este o grupare de arbori care au spaţii de nume distincte. În situaţia în care structura unui Active Directory conţine un singur domeniu atunci el este şi domeniul rădăcină. </a:t>
            </a:r>
          </a:p>
        </p:txBody>
      </p:sp>
    </p:spTree>
    <p:extLst>
      <p:ext uri="{BB962C8B-B14F-4D97-AF65-F5344CB8AC3E}">
        <p14:creationId xmlns:p14="http://schemas.microsoft.com/office/powerpoint/2010/main" val="1134961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A66084-226C-4AB7-9A45-9B5CA64E1860}"/>
              </a:ext>
            </a:extLst>
          </p:cNvPr>
          <p:cNvSpPr/>
          <p:nvPr/>
        </p:nvSpPr>
        <p:spPr>
          <a:xfrm>
            <a:off x="244899" y="238125"/>
            <a:ext cx="11528001" cy="585666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F55B3FFB-6323-43F3-A6C3-4EC9A07E8BF4}"/>
              </a:ext>
            </a:extLst>
          </p:cNvPr>
          <p:cNvSpPr txBox="1"/>
          <p:nvPr/>
        </p:nvSpPr>
        <p:spPr>
          <a:xfrm>
            <a:off x="244899" y="149842"/>
            <a:ext cx="11336867" cy="5856668"/>
          </a:xfrm>
          <a:prstGeom prst="rect">
            <a:avLst/>
          </a:prstGeom>
          <a:noFill/>
        </p:spPr>
        <p:txBody>
          <a:bodyPr wrap="square">
            <a:spAutoFit/>
          </a:bodyPr>
          <a:lstStyle/>
          <a:p>
            <a:pPr algn="just">
              <a:lnSpc>
                <a:spcPct val="150000"/>
              </a:lnSpc>
            </a:pPr>
            <a:r>
              <a:rPr lang="ro-RO" dirty="0">
                <a:solidFill>
                  <a:srgbClr val="FFC000"/>
                </a:solidFill>
              </a:rPr>
              <a:t>Replicarea</a:t>
            </a:r>
            <a:r>
              <a:rPr lang="ro-RO" dirty="0"/>
              <a:t> </a:t>
            </a:r>
          </a:p>
          <a:p>
            <a:pPr algn="just">
              <a:lnSpc>
                <a:spcPct val="150000"/>
              </a:lnSpc>
            </a:pPr>
            <a:r>
              <a:rPr lang="ro-RO" dirty="0"/>
              <a:t>	Într-un domeniu pot funcţiona unul sau mai multe controlere de domeniu. Fiecare controler de domeniu deţine un exemplar al bazei de date Active Directory. Modificările efectuate într-un exemplar vor fi sincronizate cu celelalte exemplare Active Directory, în aşa fel încât toate exemplarele de pe toate controlerele din domeniu să fie identice. </a:t>
            </a:r>
          </a:p>
          <a:p>
            <a:pPr algn="just">
              <a:lnSpc>
                <a:spcPct val="150000"/>
              </a:lnSpc>
            </a:pPr>
            <a:endParaRPr lang="ro-RO" dirty="0"/>
          </a:p>
          <a:p>
            <a:pPr algn="just">
              <a:lnSpc>
                <a:spcPct val="150000"/>
              </a:lnSpc>
            </a:pPr>
            <a:r>
              <a:rPr lang="ro-RO" dirty="0"/>
              <a:t>	Operaţia de sincronizare a exemplarelor Active Directory este o replicare multi-master. Fiecare controler de domeniu deţine un exemplar master al domeniului, adică fiecare exemplar poate fi modificat, prin crearea şi ştergerea de obiecte, prin modificarea valorilor asociate proprietăţilor (atributelor) unui obiect. Din timp în timp modificările survenite într-un exemplar vor fi transmise celorlalte controlere de domeniu. </a:t>
            </a:r>
          </a:p>
          <a:p>
            <a:pPr algn="just">
              <a:lnSpc>
                <a:spcPct val="150000"/>
              </a:lnSpc>
            </a:pPr>
            <a:endParaRPr lang="ro-RO" dirty="0"/>
          </a:p>
          <a:p>
            <a:pPr algn="just">
              <a:lnSpc>
                <a:spcPct val="150000"/>
              </a:lnSpc>
            </a:pPr>
            <a:r>
              <a:rPr lang="ro-RO" dirty="0"/>
              <a:t>	Baza de date Active Directory este împărţită, separată din punct de vedere logic în partiţii. Fiecare partiţie este o unitate de replicare şi poate avea propria topologie de replicare.</a:t>
            </a:r>
          </a:p>
        </p:txBody>
      </p:sp>
    </p:spTree>
    <p:extLst>
      <p:ext uri="{BB962C8B-B14F-4D97-AF65-F5344CB8AC3E}">
        <p14:creationId xmlns:p14="http://schemas.microsoft.com/office/powerpoint/2010/main" val="262153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1BFB45-D86C-4335-82B6-FF9ABCE393A7}"/>
              </a:ext>
            </a:extLst>
          </p:cNvPr>
          <p:cNvSpPr/>
          <p:nvPr/>
        </p:nvSpPr>
        <p:spPr>
          <a:xfrm>
            <a:off x="146650" y="362635"/>
            <a:ext cx="11597676" cy="493326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F098F059-259D-4C05-A7C0-E2A6BD61B62C}"/>
              </a:ext>
            </a:extLst>
          </p:cNvPr>
          <p:cNvSpPr txBox="1"/>
          <p:nvPr/>
        </p:nvSpPr>
        <p:spPr>
          <a:xfrm>
            <a:off x="146648" y="362635"/>
            <a:ext cx="11502427" cy="5164171"/>
          </a:xfrm>
          <a:prstGeom prst="rect">
            <a:avLst/>
          </a:prstGeom>
          <a:noFill/>
        </p:spPr>
        <p:txBody>
          <a:bodyPr wrap="square">
            <a:spAutoFit/>
          </a:bodyPr>
          <a:lstStyle/>
          <a:p>
            <a:pPr algn="just">
              <a:lnSpc>
                <a:spcPct val="200000"/>
              </a:lnSpc>
            </a:pPr>
            <a:r>
              <a:rPr lang="pt-BR" dirty="0"/>
              <a:t>	Windows Server 2019 este a opta versiune a sistemului de operare Windows Server de la Microsoft                     (</a:t>
            </a:r>
            <a:r>
              <a:rPr lang="ro-RO" dirty="0"/>
              <a:t>a doua versiune a sistemului de operare pentru server bazat pe platforma Windows 10</a:t>
            </a:r>
            <a:r>
              <a:rPr lang="en-US" dirty="0"/>
              <a:t>).</a:t>
            </a:r>
          </a:p>
          <a:p>
            <a:pPr algn="just">
              <a:lnSpc>
                <a:spcPct val="200000"/>
              </a:lnSpc>
            </a:pPr>
            <a:r>
              <a:rPr lang="en-US" dirty="0"/>
              <a:t>EOL (End of Life) – 9 Ianuarie 2029</a:t>
            </a:r>
          </a:p>
          <a:p>
            <a:pPr algn="just">
              <a:lnSpc>
                <a:spcPct val="150000"/>
              </a:lnSpc>
            </a:pPr>
            <a:endParaRPr lang="en-US" dirty="0"/>
          </a:p>
          <a:p>
            <a:pPr algn="just">
              <a:lnSpc>
                <a:spcPct val="150000"/>
              </a:lnSpc>
            </a:pPr>
            <a:endParaRPr lang="en-US" dirty="0"/>
          </a:p>
          <a:p>
            <a:pPr algn="just">
              <a:lnSpc>
                <a:spcPct val="200000"/>
              </a:lnSpc>
            </a:pPr>
            <a:r>
              <a:rPr lang="en-US" dirty="0"/>
              <a:t>	</a:t>
            </a:r>
            <a:r>
              <a:rPr lang="ro-RO" dirty="0"/>
              <a:t>Windows Server 2019 este format din următoarele versiuni</a:t>
            </a:r>
            <a:r>
              <a:rPr lang="en-US" dirty="0"/>
              <a:t>:</a:t>
            </a:r>
          </a:p>
          <a:p>
            <a:pPr marL="285750" indent="-285750" algn="just">
              <a:lnSpc>
                <a:spcPct val="200000"/>
              </a:lnSpc>
              <a:buFont typeface="Arial" panose="020B0604020202020204" pitchFamily="34" charset="0"/>
              <a:buChar char="•"/>
            </a:pPr>
            <a:r>
              <a:rPr lang="en-US" dirty="0"/>
              <a:t>Windows Server 2019 Essentials</a:t>
            </a:r>
          </a:p>
          <a:p>
            <a:pPr marL="285750" indent="-285750" algn="just">
              <a:lnSpc>
                <a:spcPct val="200000"/>
              </a:lnSpc>
              <a:buFont typeface="Arial" panose="020B0604020202020204" pitchFamily="34" charset="0"/>
              <a:buChar char="•"/>
            </a:pPr>
            <a:r>
              <a:rPr lang="en-US" dirty="0"/>
              <a:t>Windows Server 2019 Standard</a:t>
            </a:r>
          </a:p>
          <a:p>
            <a:pPr marL="285750" indent="-285750" algn="just">
              <a:lnSpc>
                <a:spcPct val="200000"/>
              </a:lnSpc>
              <a:buFont typeface="Arial" panose="020B0604020202020204" pitchFamily="34" charset="0"/>
              <a:buChar char="•"/>
            </a:pPr>
            <a:r>
              <a:rPr lang="en-US" dirty="0"/>
              <a:t>Windows Server 2019 Datacenter</a:t>
            </a:r>
          </a:p>
          <a:p>
            <a:pPr algn="just">
              <a:lnSpc>
                <a:spcPct val="150000"/>
              </a:lnSpc>
            </a:pPr>
            <a:endParaRPr lang="en-US" dirty="0"/>
          </a:p>
        </p:txBody>
      </p:sp>
    </p:spTree>
    <p:extLst>
      <p:ext uri="{BB962C8B-B14F-4D97-AF65-F5344CB8AC3E}">
        <p14:creationId xmlns:p14="http://schemas.microsoft.com/office/powerpoint/2010/main" val="251501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33F7C6-6802-4864-B6EC-88FC2FCD6774}"/>
              </a:ext>
            </a:extLst>
          </p:cNvPr>
          <p:cNvSpPr/>
          <p:nvPr/>
        </p:nvSpPr>
        <p:spPr>
          <a:xfrm>
            <a:off x="244326" y="277675"/>
            <a:ext cx="11499999" cy="5694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 name="Rectangle 1">
            <a:extLst>
              <a:ext uri="{FF2B5EF4-FFF2-40B4-BE49-F238E27FC236}">
                <a16:creationId xmlns:a16="http://schemas.microsoft.com/office/drawing/2014/main" id="{0C6D6E91-FF45-4068-97A0-0969ADAA104E}"/>
              </a:ext>
            </a:extLst>
          </p:cNvPr>
          <p:cNvSpPr/>
          <p:nvPr/>
        </p:nvSpPr>
        <p:spPr>
          <a:xfrm>
            <a:off x="244326" y="277675"/>
            <a:ext cx="11053789" cy="5590056"/>
          </a:xfrm>
          <a:prstGeom prst="rect">
            <a:avLst/>
          </a:prstGeom>
          <a:noFill/>
        </p:spPr>
        <p:txBody>
          <a:bodyPr wrap="square" lIns="91440" tIns="45720" rIns="91440" bIns="45720">
            <a:spAutoFit/>
          </a:bodyPr>
          <a:lstStyle/>
          <a:p>
            <a:pPr algn="just"/>
            <a:r>
              <a:rPr lang="en-US" dirty="0">
                <a:solidFill>
                  <a:schemeClr val="tx1">
                    <a:lumMod val="95000"/>
                  </a:schemeClr>
                </a:solidFill>
              </a:rPr>
              <a:t>Teaming</a:t>
            </a:r>
            <a:r>
              <a:rPr lang="en-US" dirty="0"/>
              <a:t> NIC</a:t>
            </a:r>
          </a:p>
          <a:p>
            <a:pPr algn="just"/>
            <a:endParaRPr lang="en-US" dirty="0"/>
          </a:p>
          <a:p>
            <a:pPr algn="just">
              <a:lnSpc>
                <a:spcPct val="150000"/>
              </a:lnSpc>
            </a:pPr>
            <a:r>
              <a:rPr lang="ro-RO" dirty="0"/>
              <a:t>	În rețeaua computerizată, agregarea legăturilor este combinarea mai multor conexiuni de rețea în paralel </a:t>
            </a:r>
            <a:r>
              <a:rPr lang="en-US" dirty="0"/>
              <a:t>(minim </a:t>
            </a:r>
            <a:r>
              <a:rPr lang="en-US" dirty="0" err="1"/>
              <a:t>dou</a:t>
            </a:r>
            <a:r>
              <a:rPr lang="ro-RO" dirty="0"/>
              <a:t>ă interfețe) pentru a crește randamentul dincolo de ceea ce ar putea susține o singură conexiune, pentru a oferi redundanță în cazul în care una sau mai multe dintre legături ar eșua.</a:t>
            </a:r>
          </a:p>
          <a:p>
            <a:pPr algn="just">
              <a:lnSpc>
                <a:spcPct val="150000"/>
              </a:lnSpc>
            </a:pPr>
            <a:endParaRPr lang="ro-RO" dirty="0"/>
          </a:p>
          <a:p>
            <a:pPr algn="just">
              <a:lnSpc>
                <a:spcPct val="150000"/>
              </a:lnSpc>
            </a:pPr>
            <a:r>
              <a:rPr lang="ro-RO" dirty="0"/>
              <a:t>Există 3 tipuri de conexiuni (teaming mode):</a:t>
            </a:r>
          </a:p>
          <a:p>
            <a:pPr marL="285750" indent="-285750" algn="just">
              <a:lnSpc>
                <a:spcPct val="150000"/>
              </a:lnSpc>
              <a:buFontTx/>
              <a:buChar char="-"/>
            </a:pPr>
            <a:r>
              <a:rPr lang="en-US" dirty="0"/>
              <a:t>Switch independent</a:t>
            </a:r>
            <a:endParaRPr lang="ro-RO" dirty="0"/>
          </a:p>
          <a:p>
            <a:pPr algn="just">
              <a:lnSpc>
                <a:spcPct val="150000"/>
              </a:lnSpc>
            </a:pPr>
            <a:r>
              <a:rPr lang="ro-RO" dirty="0"/>
              <a:t>Se pot folosi switch-uri diferite</a:t>
            </a:r>
            <a:r>
              <a:rPr lang="en-US" dirty="0"/>
              <a:t> (Layer 2 – </a:t>
            </a:r>
            <a:r>
              <a:rPr lang="en-US" dirty="0" err="1"/>
              <a:t>folose</a:t>
            </a:r>
            <a:r>
              <a:rPr lang="ro-RO" dirty="0"/>
              <a:t>ște doar MAC-urile pentru a stabili ce interfață se va folosi.</a:t>
            </a:r>
            <a:endParaRPr lang="en-US" dirty="0"/>
          </a:p>
          <a:p>
            <a:pPr marL="285750" indent="-285750" algn="just">
              <a:lnSpc>
                <a:spcPct val="150000"/>
              </a:lnSpc>
              <a:buFontTx/>
              <a:buChar char="-"/>
            </a:pPr>
            <a:r>
              <a:rPr lang="en-US" dirty="0"/>
              <a:t>LACP</a:t>
            </a:r>
          </a:p>
          <a:p>
            <a:pPr marL="285750" indent="-285750" algn="just">
              <a:lnSpc>
                <a:spcPct val="150000"/>
              </a:lnSpc>
              <a:buFontTx/>
              <a:buChar char="-"/>
            </a:pPr>
            <a:r>
              <a:rPr lang="en-US" dirty="0"/>
              <a:t>Static teaming</a:t>
            </a:r>
            <a:endParaRPr lang="ro-RO" dirty="0"/>
          </a:p>
          <a:p>
            <a:pPr algn="just">
              <a:lnSpc>
                <a:spcPct val="150000"/>
              </a:lnSpc>
            </a:pPr>
            <a:r>
              <a:rPr lang="ro-RO" dirty="0"/>
              <a:t>Necesită configurarea </a:t>
            </a:r>
            <a:r>
              <a:rPr lang="ro-RO" b="0" i="0" dirty="0">
                <a:effectLst/>
                <a:latin typeface="Poppins" panose="00000500000000000000" pitchFamily="2" charset="0"/>
              </a:rPr>
              <a:t>Link Aggregation Group (LAG) pe switch</a:t>
            </a:r>
            <a:endParaRPr lang="en-US" dirty="0"/>
          </a:p>
        </p:txBody>
      </p:sp>
      <p:sp>
        <p:nvSpPr>
          <p:cNvPr id="11" name="TextBox 10">
            <a:extLst>
              <a:ext uri="{FF2B5EF4-FFF2-40B4-BE49-F238E27FC236}">
                <a16:creationId xmlns:a16="http://schemas.microsoft.com/office/drawing/2014/main" id="{CBD3582C-A780-41B1-8E5A-13910FC31296}"/>
              </a:ext>
            </a:extLst>
          </p:cNvPr>
          <p:cNvSpPr txBox="1"/>
          <p:nvPr/>
        </p:nvSpPr>
        <p:spPr>
          <a:xfrm>
            <a:off x="735021" y="6785936"/>
            <a:ext cx="6097424" cy="369332"/>
          </a:xfrm>
          <a:prstGeom prst="rect">
            <a:avLst/>
          </a:prstGeom>
          <a:noFill/>
        </p:spPr>
        <p:txBody>
          <a:bodyPr wrap="square">
            <a:spAutoFit/>
          </a:bodyPr>
          <a:lstStyle/>
          <a:p>
            <a:pPr algn="l"/>
            <a:r>
              <a:rPr lang="it-IT" dirty="0"/>
              <a:t>Web server (IIS) si certificate SSL</a:t>
            </a:r>
          </a:p>
        </p:txBody>
      </p:sp>
    </p:spTree>
    <p:extLst>
      <p:ext uri="{BB962C8B-B14F-4D97-AF65-F5344CB8AC3E}">
        <p14:creationId xmlns:p14="http://schemas.microsoft.com/office/powerpoint/2010/main" val="591698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13BC8ABE-0A03-48B5-8F73-65B2CE12B7F8}"/>
              </a:ext>
            </a:extLst>
          </p:cNvPr>
          <p:cNvSpPr/>
          <p:nvPr/>
        </p:nvSpPr>
        <p:spPr>
          <a:xfrm>
            <a:off x="304800" y="228600"/>
            <a:ext cx="2838450" cy="2209800"/>
          </a:xfrm>
          <a:prstGeom prst="round2Diag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4EA40009-D2C7-49B9-A45C-FA63148BCD31}"/>
              </a:ext>
            </a:extLst>
          </p:cNvPr>
          <p:cNvSpPr txBox="1"/>
          <p:nvPr/>
        </p:nvSpPr>
        <p:spPr>
          <a:xfrm>
            <a:off x="407079" y="373357"/>
            <a:ext cx="6097424" cy="2308324"/>
          </a:xfrm>
          <a:prstGeom prst="rect">
            <a:avLst/>
          </a:prstGeom>
          <a:noFill/>
        </p:spPr>
        <p:txBody>
          <a:bodyPr wrap="square">
            <a:spAutoFit/>
          </a:bodyPr>
          <a:lstStyle/>
          <a:p>
            <a:pPr algn="l"/>
            <a:r>
              <a:rPr lang="ro-RO" dirty="0"/>
              <a:t>Load Balancing Mode</a:t>
            </a:r>
          </a:p>
          <a:p>
            <a:pPr algn="l"/>
            <a:endParaRPr lang="ro-RO" dirty="0"/>
          </a:p>
          <a:p>
            <a:pPr marL="285750" indent="-285750">
              <a:buFont typeface="Arial" panose="020B0604020202020204" pitchFamily="34" charset="0"/>
              <a:buChar char="•"/>
            </a:pPr>
            <a:r>
              <a:rPr lang="ro-RO" dirty="0"/>
              <a:t>Address Hash</a:t>
            </a:r>
          </a:p>
          <a:p>
            <a:pPr marL="285750" indent="-285750" algn="l">
              <a:buFont typeface="Arial" panose="020B0604020202020204" pitchFamily="34" charset="0"/>
              <a:buChar char="•"/>
            </a:pPr>
            <a:endParaRPr lang="ro-RO" dirty="0"/>
          </a:p>
          <a:p>
            <a:pPr marL="285750" indent="-285750">
              <a:buFont typeface="Arial" panose="020B0604020202020204" pitchFamily="34" charset="0"/>
              <a:buChar char="•"/>
            </a:pPr>
            <a:r>
              <a:rPr lang="ro-RO" dirty="0"/>
              <a:t>Hyper-V Port</a:t>
            </a:r>
          </a:p>
          <a:p>
            <a:pPr marL="285750" indent="-285750" algn="l">
              <a:buFont typeface="Arial" panose="020B0604020202020204" pitchFamily="34" charset="0"/>
              <a:buChar char="•"/>
            </a:pPr>
            <a:endParaRPr lang="ro-RO" dirty="0"/>
          </a:p>
          <a:p>
            <a:pPr marL="285750" indent="-285750">
              <a:buFont typeface="Arial" panose="020B0604020202020204" pitchFamily="34" charset="0"/>
              <a:buChar char="•"/>
            </a:pPr>
            <a:r>
              <a:rPr lang="ro-RO" dirty="0"/>
              <a:t>Dynamic</a:t>
            </a:r>
          </a:p>
          <a:p>
            <a:pPr algn="l"/>
            <a:endParaRPr lang="en-US" dirty="0"/>
          </a:p>
        </p:txBody>
      </p:sp>
      <p:pic>
        <p:nvPicPr>
          <p:cNvPr id="3" name="Picture 2">
            <a:extLst>
              <a:ext uri="{FF2B5EF4-FFF2-40B4-BE49-F238E27FC236}">
                <a16:creationId xmlns:a16="http://schemas.microsoft.com/office/drawing/2014/main" id="{574AF359-5B08-446F-81F8-3A5782F10987}"/>
              </a:ext>
            </a:extLst>
          </p:cNvPr>
          <p:cNvPicPr>
            <a:picLocks noChangeAspect="1"/>
          </p:cNvPicPr>
          <p:nvPr/>
        </p:nvPicPr>
        <p:blipFill>
          <a:blip r:embed="rId2"/>
          <a:stretch>
            <a:fillRect/>
          </a:stretch>
        </p:blipFill>
        <p:spPr>
          <a:xfrm>
            <a:off x="3455791" y="353607"/>
            <a:ext cx="8203963" cy="4236829"/>
          </a:xfrm>
          <a:prstGeom prst="rect">
            <a:avLst/>
          </a:prstGeom>
        </p:spPr>
      </p:pic>
    </p:spTree>
    <p:extLst>
      <p:ext uri="{BB962C8B-B14F-4D97-AF65-F5344CB8AC3E}">
        <p14:creationId xmlns:p14="http://schemas.microsoft.com/office/powerpoint/2010/main" val="330736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A44ACF-A3BB-457B-8CB8-4EE6EC747C8B}"/>
              </a:ext>
            </a:extLst>
          </p:cNvPr>
          <p:cNvSpPr/>
          <p:nvPr/>
        </p:nvSpPr>
        <p:spPr>
          <a:xfrm>
            <a:off x="216494" y="228600"/>
            <a:ext cx="11759012" cy="42386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TextBox 6">
            <a:extLst>
              <a:ext uri="{FF2B5EF4-FFF2-40B4-BE49-F238E27FC236}">
                <a16:creationId xmlns:a16="http://schemas.microsoft.com/office/drawing/2014/main" id="{0DFC2BD6-99C1-4C59-9577-3CF835AC8343}"/>
              </a:ext>
            </a:extLst>
          </p:cNvPr>
          <p:cNvSpPr txBox="1"/>
          <p:nvPr/>
        </p:nvSpPr>
        <p:spPr>
          <a:xfrm>
            <a:off x="216494" y="94004"/>
            <a:ext cx="11759012" cy="4991046"/>
          </a:xfrm>
          <a:prstGeom prst="rect">
            <a:avLst/>
          </a:prstGeom>
          <a:noFill/>
        </p:spPr>
        <p:txBody>
          <a:bodyPr wrap="square">
            <a:spAutoFit/>
          </a:bodyPr>
          <a:lstStyle/>
          <a:p>
            <a:pPr algn="just">
              <a:lnSpc>
                <a:spcPct val="200000"/>
              </a:lnSpc>
            </a:pPr>
            <a:r>
              <a:rPr lang="en-US" dirty="0"/>
              <a:t>Group Policy</a:t>
            </a:r>
            <a:r>
              <a:rPr lang="ro-RO" dirty="0"/>
              <a:t> (GPO)</a:t>
            </a:r>
          </a:p>
          <a:p>
            <a:pPr algn="just">
              <a:lnSpc>
                <a:spcPct val="200000"/>
              </a:lnSpc>
            </a:pPr>
            <a:r>
              <a:rPr lang="en-US" dirty="0"/>
              <a:t>	</a:t>
            </a:r>
            <a:r>
              <a:rPr lang="ro-RO" dirty="0"/>
              <a:t>Un GPO (Group Policy Object) este o colecție virtuală de diverse configurații de politici care pot fi aplicate atât elementelor, cât și computerelor sau utilizatorilor de domeniu. Fiecare GPO are un nume unic, cunoscut sub numele de GUID.</a:t>
            </a:r>
          </a:p>
          <a:p>
            <a:pPr algn="just">
              <a:lnSpc>
                <a:spcPct val="200000"/>
              </a:lnSpc>
            </a:pPr>
            <a:r>
              <a:rPr lang="ro-RO" dirty="0"/>
              <a:t>	Setările de bază ale politicilor de grup sunt stocate într-un GPO și, prin urmare, fiecare GPO poate reprezenta mai multe setări de politică atât în ​​sistemul de fișiere, cât și în Active Directory. Obiectul de politică de grup local, numit și GPO local, este stocat pe fiecare computer în </a:t>
            </a:r>
            <a:r>
              <a:rPr lang="en-US" dirty="0"/>
              <a:t>mod individual, în </a:t>
            </a:r>
            <a:r>
              <a:rPr lang="ro-RO" dirty="0"/>
              <a:t>directorul</a:t>
            </a:r>
            <a:r>
              <a:rPr lang="en-US" dirty="0"/>
              <a:t> Windows </a:t>
            </a:r>
            <a:r>
              <a:rPr lang="ro-RO" dirty="0"/>
              <a:t>ascuns</a:t>
            </a:r>
            <a:r>
              <a:rPr lang="en-US" dirty="0"/>
              <a:t> pe </a:t>
            </a:r>
            <a:r>
              <a:rPr lang="ro-RO" dirty="0"/>
              <a:t>cale</a:t>
            </a:r>
            <a:r>
              <a:rPr lang="en-US" dirty="0"/>
              <a:t>: </a:t>
            </a:r>
            <a:r>
              <a:rPr lang="en-US" i="1" dirty="0"/>
              <a:t>C:\Windows\System32\GroupPolicyUsers</a:t>
            </a:r>
          </a:p>
          <a:p>
            <a:pPr algn="just">
              <a:lnSpc>
                <a:spcPct val="200000"/>
              </a:lnSpc>
            </a:pPr>
            <a:r>
              <a:rPr lang="en-US" dirty="0"/>
              <a:t>	</a:t>
            </a:r>
            <a:endParaRPr lang="ro-RO" dirty="0"/>
          </a:p>
        </p:txBody>
      </p:sp>
      <p:pic>
        <p:nvPicPr>
          <p:cNvPr id="4" name="Picture 3">
            <a:extLst>
              <a:ext uri="{FF2B5EF4-FFF2-40B4-BE49-F238E27FC236}">
                <a16:creationId xmlns:a16="http://schemas.microsoft.com/office/drawing/2014/main" id="{FA277A18-6D70-4C99-A5A5-C00D914FA260}"/>
              </a:ext>
            </a:extLst>
          </p:cNvPr>
          <p:cNvPicPr>
            <a:picLocks noChangeAspect="1"/>
          </p:cNvPicPr>
          <p:nvPr/>
        </p:nvPicPr>
        <p:blipFill>
          <a:blip r:embed="rId2"/>
          <a:stretch>
            <a:fillRect/>
          </a:stretch>
        </p:blipFill>
        <p:spPr>
          <a:xfrm>
            <a:off x="733919" y="4621583"/>
            <a:ext cx="10724161" cy="1662529"/>
          </a:xfrm>
          <a:prstGeom prst="rect">
            <a:avLst/>
          </a:prstGeom>
        </p:spPr>
      </p:pic>
    </p:spTree>
    <p:extLst>
      <p:ext uri="{BB962C8B-B14F-4D97-AF65-F5344CB8AC3E}">
        <p14:creationId xmlns:p14="http://schemas.microsoft.com/office/powerpoint/2010/main" val="3065253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A9A67F-72F4-4F9C-B935-6CA2A98C2E7F}"/>
              </a:ext>
            </a:extLst>
          </p:cNvPr>
          <p:cNvSpPr/>
          <p:nvPr/>
        </p:nvSpPr>
        <p:spPr>
          <a:xfrm>
            <a:off x="13888" y="304800"/>
            <a:ext cx="11556406" cy="574357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TextBox 6">
            <a:extLst>
              <a:ext uri="{FF2B5EF4-FFF2-40B4-BE49-F238E27FC236}">
                <a16:creationId xmlns:a16="http://schemas.microsoft.com/office/drawing/2014/main" id="{0DFC2BD6-99C1-4C59-9577-3CF835AC8343}"/>
              </a:ext>
            </a:extLst>
          </p:cNvPr>
          <p:cNvSpPr txBox="1"/>
          <p:nvPr/>
        </p:nvSpPr>
        <p:spPr>
          <a:xfrm>
            <a:off x="216494" y="451235"/>
            <a:ext cx="11556406" cy="6653040"/>
          </a:xfrm>
          <a:prstGeom prst="rect">
            <a:avLst/>
          </a:prstGeom>
          <a:noFill/>
        </p:spPr>
        <p:txBody>
          <a:bodyPr wrap="square">
            <a:spAutoFit/>
          </a:bodyPr>
          <a:lstStyle/>
          <a:p>
            <a:pPr algn="just">
              <a:lnSpc>
                <a:spcPct val="200000"/>
              </a:lnSpc>
            </a:pPr>
            <a:r>
              <a:rPr lang="ro-RO" dirty="0"/>
              <a:t>	</a:t>
            </a:r>
            <a:r>
              <a:rPr lang="en-US" dirty="0"/>
              <a:t>Cu </a:t>
            </a:r>
            <a:r>
              <a:rPr lang="ro-RO" dirty="0"/>
              <a:t>acest mediu, toate computerele al căror sistem de operare Windows va avea un GPO local, indiferent dacă acest computer face parte sau nu dintr-un mediu Active Directory. Toate GPO-urile locale sunt întotdeauna procesate deoarece GPO-urile bazate pe Active Directory au o prioritate mult mai mare decât celelalte datorită performanței domeniului lor.</a:t>
            </a:r>
          </a:p>
          <a:p>
            <a:pPr algn="just">
              <a:lnSpc>
                <a:spcPct val="200000"/>
              </a:lnSpc>
            </a:pPr>
            <a:r>
              <a:rPr lang="ro-RO" dirty="0"/>
              <a:t>	Acum, în cazul configurării unui domeniu în Windows Server 2019, în acest domeniu GPO-urile sunt formate ca o colecție de setări de politici de grup, care sunt stocate ca obiect virtual; care este definită de două valori</a:t>
            </a:r>
            <a:r>
              <a:rPr lang="en-US" dirty="0"/>
              <a:t>: </a:t>
            </a:r>
            <a:r>
              <a:rPr lang="ro-RO" dirty="0"/>
              <a:t>un container de politici de grup și un șablon de politică de grup.</a:t>
            </a:r>
          </a:p>
          <a:p>
            <a:pPr algn="just">
              <a:lnSpc>
                <a:spcPct val="200000"/>
              </a:lnSpc>
            </a:pPr>
            <a:r>
              <a:rPr lang="ro-RO" dirty="0"/>
              <a:t>	Cu containerul de politică de grup, unde sunt găzduite informațiile asociate cu proprietățile unui GPO, acestea sunt stocate în Active Directory pe fiecare controler de domeniu al domeniului selectat.</a:t>
            </a:r>
          </a:p>
          <a:p>
            <a:pPr algn="just">
              <a:lnSpc>
                <a:spcPct val="200000"/>
              </a:lnSpc>
            </a:pPr>
            <a:endParaRPr lang="ro-RO" dirty="0"/>
          </a:p>
          <a:p>
            <a:pPr algn="just">
              <a:lnSpc>
                <a:spcPct val="200000"/>
              </a:lnSpc>
            </a:pPr>
            <a:endParaRPr lang="ro-RO" dirty="0"/>
          </a:p>
        </p:txBody>
      </p:sp>
    </p:spTree>
    <p:extLst>
      <p:ext uri="{BB962C8B-B14F-4D97-AF65-F5344CB8AC3E}">
        <p14:creationId xmlns:p14="http://schemas.microsoft.com/office/powerpoint/2010/main" val="401983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9C923A-F4F2-473B-8AB4-5F22848E35CA}"/>
              </a:ext>
            </a:extLst>
          </p:cNvPr>
          <p:cNvSpPr/>
          <p:nvPr/>
        </p:nvSpPr>
        <p:spPr>
          <a:xfrm>
            <a:off x="216494" y="238857"/>
            <a:ext cx="11759012" cy="232336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TextBox 6">
            <a:extLst>
              <a:ext uri="{FF2B5EF4-FFF2-40B4-BE49-F238E27FC236}">
                <a16:creationId xmlns:a16="http://schemas.microsoft.com/office/drawing/2014/main" id="{0DFC2BD6-99C1-4C59-9577-3CF835AC8343}"/>
              </a:ext>
            </a:extLst>
          </p:cNvPr>
          <p:cNvSpPr txBox="1"/>
          <p:nvPr/>
        </p:nvSpPr>
        <p:spPr>
          <a:xfrm>
            <a:off x="216494" y="238857"/>
            <a:ext cx="11759012" cy="2775055"/>
          </a:xfrm>
          <a:prstGeom prst="rect">
            <a:avLst/>
          </a:prstGeom>
          <a:noFill/>
        </p:spPr>
        <p:txBody>
          <a:bodyPr wrap="square">
            <a:spAutoFit/>
          </a:bodyPr>
          <a:lstStyle/>
          <a:p>
            <a:pPr algn="just">
              <a:lnSpc>
                <a:spcPct val="200000"/>
              </a:lnSpc>
            </a:pPr>
            <a:r>
              <a:rPr lang="ro-RO" dirty="0"/>
              <a:t>	În timp ce șablonul de politică de grup este responsabil pentru stocarea datelor într-un GPO și stocarea acestora în folderul SYSVOL din subdirectorul / Politici. </a:t>
            </a:r>
            <a:r>
              <a:rPr lang="en-US" dirty="0"/>
              <a:t>	</a:t>
            </a:r>
          </a:p>
          <a:p>
            <a:pPr algn="just">
              <a:lnSpc>
                <a:spcPct val="200000"/>
              </a:lnSpc>
            </a:pPr>
            <a:r>
              <a:rPr lang="en-US" dirty="0"/>
              <a:t>	</a:t>
            </a:r>
            <a:r>
              <a:rPr lang="ro-RO" dirty="0"/>
              <a:t>Din acest motiv, atunci când un GPO este creat sau editat, acesta va afecta toți utilizatorii și echipele care se află în site-uri, domenii și OU (Unități organizaționale).</a:t>
            </a:r>
          </a:p>
          <a:p>
            <a:pPr algn="just">
              <a:lnSpc>
                <a:spcPct val="200000"/>
              </a:lnSpc>
            </a:pPr>
            <a:r>
              <a:rPr lang="en-US" dirty="0"/>
              <a:t>	</a:t>
            </a:r>
            <a:endParaRPr lang="ro-RO" dirty="0"/>
          </a:p>
        </p:txBody>
      </p:sp>
      <p:pic>
        <p:nvPicPr>
          <p:cNvPr id="3" name="Picture 2">
            <a:extLst>
              <a:ext uri="{FF2B5EF4-FFF2-40B4-BE49-F238E27FC236}">
                <a16:creationId xmlns:a16="http://schemas.microsoft.com/office/drawing/2014/main" id="{DE17530D-5E4F-48BF-AEE6-87F8EE6F6BA6}"/>
              </a:ext>
            </a:extLst>
          </p:cNvPr>
          <p:cNvPicPr>
            <a:picLocks noChangeAspect="1"/>
          </p:cNvPicPr>
          <p:nvPr/>
        </p:nvPicPr>
        <p:blipFill>
          <a:blip r:embed="rId2"/>
          <a:stretch>
            <a:fillRect/>
          </a:stretch>
        </p:blipFill>
        <p:spPr>
          <a:xfrm>
            <a:off x="4490064" y="3013912"/>
            <a:ext cx="3211871" cy="3146655"/>
          </a:xfrm>
          <a:prstGeom prst="rect">
            <a:avLst/>
          </a:prstGeom>
        </p:spPr>
      </p:pic>
    </p:spTree>
    <p:extLst>
      <p:ext uri="{BB962C8B-B14F-4D97-AF65-F5344CB8AC3E}">
        <p14:creationId xmlns:p14="http://schemas.microsoft.com/office/powerpoint/2010/main" val="1211492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98803F-8811-40F2-9787-689CDF3199D8}"/>
              </a:ext>
            </a:extLst>
          </p:cNvPr>
          <p:cNvSpPr/>
          <p:nvPr/>
        </p:nvSpPr>
        <p:spPr>
          <a:xfrm>
            <a:off x="158902" y="99643"/>
            <a:ext cx="11604473" cy="392943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 name="TextBox 1">
            <a:extLst>
              <a:ext uri="{FF2B5EF4-FFF2-40B4-BE49-F238E27FC236}">
                <a16:creationId xmlns:a16="http://schemas.microsoft.com/office/drawing/2014/main" id="{0F29BAAB-360C-4BB8-B6F1-7192A34C8E31}"/>
              </a:ext>
            </a:extLst>
          </p:cNvPr>
          <p:cNvSpPr txBox="1"/>
          <p:nvPr/>
        </p:nvSpPr>
        <p:spPr>
          <a:xfrm>
            <a:off x="130328" y="99643"/>
            <a:ext cx="11505758" cy="3779176"/>
          </a:xfrm>
          <a:prstGeom prst="rect">
            <a:avLst/>
          </a:prstGeom>
          <a:noFill/>
        </p:spPr>
        <p:txBody>
          <a:bodyPr wrap="square">
            <a:spAutoFit/>
          </a:bodyPr>
          <a:lstStyle/>
          <a:p>
            <a:pPr algn="l">
              <a:lnSpc>
                <a:spcPct val="150000"/>
              </a:lnSpc>
            </a:pPr>
            <a:r>
              <a:rPr lang="en-US" dirty="0"/>
              <a:t>RAID Software</a:t>
            </a:r>
          </a:p>
          <a:p>
            <a:pPr algn="l">
              <a:lnSpc>
                <a:spcPct val="150000"/>
              </a:lnSpc>
            </a:pPr>
            <a:r>
              <a:rPr lang="en-US" dirty="0"/>
              <a:t>	</a:t>
            </a:r>
            <a:r>
              <a:rPr lang="ro-RO" dirty="0"/>
              <a:t>RAID (Redundant Array of Inexpensive Disks) este o tehnologie de utilizare a mai multor hard disk-uri intr-o singura entitate pentru a imbunatati performanta sau securitatea datelor. </a:t>
            </a:r>
            <a:endParaRPr lang="en-US" dirty="0"/>
          </a:p>
          <a:p>
            <a:pPr algn="l">
              <a:lnSpc>
                <a:spcPct val="150000"/>
              </a:lnSpc>
            </a:pPr>
            <a:r>
              <a:rPr lang="en-US" dirty="0"/>
              <a:t>	</a:t>
            </a:r>
            <a:r>
              <a:rPr lang="ro-RO" dirty="0"/>
              <a:t>Exista mai multe tipuri de RAID, fiecare cu avantaje si dezavantaje. Tipurile de RAID pe care dorim sa le implementam tine de ceea ce ne dorim mai mult: fie un nivel mai ridicat de performanta, fie o siguranta sporita a datelor. </a:t>
            </a:r>
            <a:endParaRPr lang="en-US" dirty="0"/>
          </a:p>
          <a:p>
            <a:pPr algn="l">
              <a:lnSpc>
                <a:spcPct val="150000"/>
              </a:lnSpc>
            </a:pPr>
            <a:r>
              <a:rPr lang="en-US" dirty="0"/>
              <a:t>	</a:t>
            </a:r>
            <a:r>
              <a:rPr lang="ro-RO" dirty="0"/>
              <a:t>Tehnologia RAID combina mai multe hard discuri fizice intr-o singura unitate logica folosind fie un dispozitiv hardware (controler RAID) fie o aplicaţie software</a:t>
            </a:r>
            <a:r>
              <a:rPr lang="en-US" dirty="0"/>
              <a:t>.</a:t>
            </a:r>
          </a:p>
          <a:p>
            <a:pPr algn="l">
              <a:lnSpc>
                <a:spcPct val="150000"/>
              </a:lnSpc>
            </a:pPr>
            <a:r>
              <a:rPr lang="en-US" dirty="0"/>
              <a:t>Windows Server 2019 suport</a:t>
            </a:r>
            <a:r>
              <a:rPr lang="ro-RO" dirty="0"/>
              <a:t>ă</a:t>
            </a:r>
            <a:r>
              <a:rPr lang="en-US" dirty="0"/>
              <a:t> 3 tipuri: RAID-0, RAID-1, RAID-5. </a:t>
            </a:r>
          </a:p>
        </p:txBody>
      </p:sp>
    </p:spTree>
    <p:extLst>
      <p:ext uri="{BB962C8B-B14F-4D97-AF65-F5344CB8AC3E}">
        <p14:creationId xmlns:p14="http://schemas.microsoft.com/office/powerpoint/2010/main" val="268774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69688E91-3251-4967-890A-A4E604787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14337"/>
            <a:ext cx="7620000" cy="602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844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5F44E-01EA-4321-A42B-E7D133761515}"/>
              </a:ext>
            </a:extLst>
          </p:cNvPr>
          <p:cNvPicPr>
            <a:picLocks noChangeAspect="1"/>
          </p:cNvPicPr>
          <p:nvPr/>
        </p:nvPicPr>
        <p:blipFill>
          <a:blip r:embed="rId2"/>
          <a:stretch>
            <a:fillRect/>
          </a:stretch>
        </p:blipFill>
        <p:spPr>
          <a:xfrm>
            <a:off x="747712" y="1007608"/>
            <a:ext cx="10696575" cy="4581525"/>
          </a:xfrm>
          <a:prstGeom prst="rect">
            <a:avLst/>
          </a:prstGeom>
        </p:spPr>
      </p:pic>
    </p:spTree>
    <p:extLst>
      <p:ext uri="{BB962C8B-B14F-4D97-AF65-F5344CB8AC3E}">
        <p14:creationId xmlns:p14="http://schemas.microsoft.com/office/powerpoint/2010/main" val="3782193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581577-A2A1-4976-A690-9D219955EED0}"/>
              </a:ext>
            </a:extLst>
          </p:cNvPr>
          <p:cNvSpPr/>
          <p:nvPr/>
        </p:nvSpPr>
        <p:spPr>
          <a:xfrm>
            <a:off x="590550" y="89786"/>
            <a:ext cx="11153775" cy="67682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84383F86-E079-4FD8-BB4F-EABBD227D1CD}"/>
              </a:ext>
            </a:extLst>
          </p:cNvPr>
          <p:cNvSpPr txBox="1"/>
          <p:nvPr/>
        </p:nvSpPr>
        <p:spPr>
          <a:xfrm>
            <a:off x="789502" y="194561"/>
            <a:ext cx="10849869" cy="6601807"/>
          </a:xfrm>
          <a:prstGeom prst="rect">
            <a:avLst/>
          </a:prstGeom>
          <a:noFill/>
        </p:spPr>
        <p:txBody>
          <a:bodyPr wrap="square">
            <a:spAutoFit/>
          </a:bodyPr>
          <a:lstStyle/>
          <a:p>
            <a:pPr algn="just">
              <a:lnSpc>
                <a:spcPct val="150000"/>
              </a:lnSpc>
            </a:pPr>
            <a:r>
              <a:rPr lang="en-US" dirty="0"/>
              <a:t>RRAS (Routing and Remote Access Service)</a:t>
            </a:r>
            <a:endParaRPr lang="ro-RO" dirty="0"/>
          </a:p>
          <a:p>
            <a:pPr algn="just">
              <a:lnSpc>
                <a:spcPct val="150000"/>
              </a:lnSpc>
            </a:pPr>
            <a:r>
              <a:rPr lang="ro-RO" dirty="0"/>
              <a:t>	RRAS este serviciul de rutare și acces la distanță și este o caracteristică a familiei de sisteme de operare Windows Server care oferă suport suplimentar pentru funcționarea TCP/IP.</a:t>
            </a:r>
          </a:p>
          <a:p>
            <a:pPr algn="just">
              <a:lnSpc>
                <a:spcPct val="150000"/>
              </a:lnSpc>
            </a:pPr>
            <a:r>
              <a:rPr lang="ro-RO" dirty="0"/>
              <a:t>	Dezvoltatorii pot folosi, de asemenea, RRAS pentru a implementa protocoale de rutare.</a:t>
            </a:r>
          </a:p>
          <a:p>
            <a:pPr algn="just">
              <a:lnSpc>
                <a:spcPct val="150000"/>
              </a:lnSpc>
            </a:pPr>
            <a:r>
              <a:rPr lang="ro-RO" dirty="0"/>
              <a:t>	Serviciul de rutare și acces la distanță (RRAS) poate fi utilizat pentru:</a:t>
            </a:r>
          </a:p>
          <a:p>
            <a:pPr marL="285750" indent="-285750" algn="just">
              <a:lnSpc>
                <a:spcPct val="150000"/>
              </a:lnSpc>
              <a:buFont typeface="Arial" panose="020B0604020202020204" pitchFamily="34" charset="0"/>
              <a:buChar char="•"/>
            </a:pPr>
            <a:r>
              <a:rPr lang="ro-RO" dirty="0"/>
              <a:t>acces de la distanță (ex: angajații care accesează rețeaua corporativă din casele lor) – VPN server</a:t>
            </a:r>
          </a:p>
          <a:p>
            <a:pPr marL="285750" indent="-285750" algn="just">
              <a:lnSpc>
                <a:spcPct val="150000"/>
              </a:lnSpc>
              <a:buFont typeface="Arial" panose="020B0604020202020204" pitchFamily="34" charset="0"/>
              <a:buChar char="•"/>
            </a:pPr>
            <a:r>
              <a:rPr lang="ro-RO" dirty="0"/>
              <a:t>conectivitate site-to-site(ex: sucursala care se conectează la sediul central).</a:t>
            </a:r>
          </a:p>
          <a:p>
            <a:pPr marL="285750" indent="-285750" algn="just">
              <a:lnSpc>
                <a:spcPct val="150000"/>
              </a:lnSpc>
              <a:buFont typeface="Arial" panose="020B0604020202020204" pitchFamily="34" charset="0"/>
              <a:buChar char="•"/>
            </a:pPr>
            <a:r>
              <a:rPr lang="ro-RO" dirty="0"/>
              <a:t>router de acces la internet (de exemplu, router NAT orientat spre internet).</a:t>
            </a:r>
          </a:p>
          <a:p>
            <a:pPr marL="285750" indent="-285750" algn="just">
              <a:lnSpc>
                <a:spcPct val="150000"/>
              </a:lnSpc>
              <a:buFont typeface="Arial" panose="020B0604020202020204" pitchFamily="34" charset="0"/>
              <a:buChar char="•"/>
            </a:pPr>
            <a:r>
              <a:rPr lang="ro-RO" dirty="0"/>
              <a:t>router LAN (ex: mai multe conexiuni la internet).</a:t>
            </a:r>
          </a:p>
          <a:p>
            <a:pPr marL="285750" indent="-285750" algn="just">
              <a:lnSpc>
                <a:spcPct val="150000"/>
              </a:lnSpc>
              <a:buFont typeface="Arial" panose="020B0604020202020204" pitchFamily="34" charset="0"/>
              <a:buChar char="•"/>
            </a:pPr>
            <a:r>
              <a:rPr lang="ro-RO" dirty="0"/>
              <a:t>orice combinație a scenariilor de mai sus.</a:t>
            </a:r>
          </a:p>
          <a:p>
            <a:pPr marL="285750" indent="-285750" algn="just">
              <a:lnSpc>
                <a:spcPct val="150000"/>
              </a:lnSpc>
              <a:buFont typeface="Arial" panose="020B0604020202020204" pitchFamily="34" charset="0"/>
              <a:buChar char="•"/>
            </a:pPr>
            <a:endParaRPr lang="ro-RO" dirty="0"/>
          </a:p>
          <a:p>
            <a:pPr algn="just">
              <a:lnSpc>
                <a:spcPct val="150000"/>
              </a:lnSpc>
            </a:pPr>
            <a:r>
              <a:rPr lang="ro-RO" dirty="0"/>
              <a:t>	Windows Server 2019 suporta următoarele tipuri de VPN:</a:t>
            </a:r>
          </a:p>
          <a:p>
            <a:pPr marL="285750" indent="-285750" algn="just">
              <a:buFont typeface="Arial" panose="020B0604020202020204" pitchFamily="34" charset="0"/>
              <a:buChar char="•"/>
            </a:pPr>
            <a:r>
              <a:rPr lang="ro-RO" dirty="0"/>
              <a:t>PPTP</a:t>
            </a:r>
          </a:p>
          <a:p>
            <a:pPr marL="285750" indent="-285750" algn="just">
              <a:buFont typeface="Arial" panose="020B0604020202020204" pitchFamily="34" charset="0"/>
              <a:buChar char="•"/>
            </a:pPr>
            <a:r>
              <a:rPr lang="ro-RO" dirty="0"/>
              <a:t>SSTP </a:t>
            </a:r>
            <a:r>
              <a:rPr lang="en-US" b="0" i="0" dirty="0">
                <a:solidFill>
                  <a:srgbClr val="434546"/>
                </a:solidFill>
                <a:effectLst/>
                <a:latin typeface="+mj-lt"/>
              </a:rPr>
              <a:t>(</a:t>
            </a:r>
            <a:r>
              <a:rPr lang="ro-RO" dirty="0"/>
              <a:t>Secure Socket Tunneling </a:t>
            </a:r>
            <a:r>
              <a:rPr lang="en-US" b="0" i="0" dirty="0">
                <a:solidFill>
                  <a:srgbClr val="434546"/>
                </a:solidFill>
                <a:effectLst/>
                <a:latin typeface="+mj-lt"/>
              </a:rPr>
              <a:t>Protocol)</a:t>
            </a:r>
            <a:endParaRPr lang="ro-RO" dirty="0">
              <a:latin typeface="+mj-lt"/>
            </a:endParaRPr>
          </a:p>
          <a:p>
            <a:pPr marL="285750" indent="-285750" algn="just">
              <a:buFont typeface="Arial" panose="020B0604020202020204" pitchFamily="34" charset="0"/>
              <a:buChar char="•"/>
            </a:pPr>
            <a:r>
              <a:rPr lang="ro-RO" dirty="0"/>
              <a:t>L2TP</a:t>
            </a:r>
          </a:p>
          <a:p>
            <a:pPr marL="285750" indent="-285750" algn="just">
              <a:buFont typeface="Arial" panose="020B0604020202020204" pitchFamily="34" charset="0"/>
              <a:buChar char="•"/>
            </a:pPr>
            <a:r>
              <a:rPr lang="ro-RO" dirty="0"/>
              <a:t>IKEv2</a:t>
            </a:r>
          </a:p>
        </p:txBody>
      </p:sp>
    </p:spTree>
    <p:extLst>
      <p:ext uri="{BB962C8B-B14F-4D97-AF65-F5344CB8AC3E}">
        <p14:creationId xmlns:p14="http://schemas.microsoft.com/office/powerpoint/2010/main" val="347445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B1B50E-CF29-4D67-8A53-97A3B0DE51D7}"/>
              </a:ext>
            </a:extLst>
          </p:cNvPr>
          <p:cNvSpPr/>
          <p:nvPr/>
        </p:nvSpPr>
        <p:spPr>
          <a:xfrm>
            <a:off x="517254" y="581025"/>
            <a:ext cx="1458102"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Rectangle 10">
            <a:extLst>
              <a:ext uri="{FF2B5EF4-FFF2-40B4-BE49-F238E27FC236}">
                <a16:creationId xmlns:a16="http://schemas.microsoft.com/office/drawing/2014/main" id="{7A796ADE-9A53-4AF4-B4F7-830F03B835C7}"/>
              </a:ext>
            </a:extLst>
          </p:cNvPr>
          <p:cNvSpPr/>
          <p:nvPr/>
        </p:nvSpPr>
        <p:spPr>
          <a:xfrm>
            <a:off x="504825" y="219075"/>
            <a:ext cx="6648450" cy="36195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10" name="Picture 9">
            <a:extLst>
              <a:ext uri="{FF2B5EF4-FFF2-40B4-BE49-F238E27FC236}">
                <a16:creationId xmlns:a16="http://schemas.microsoft.com/office/drawing/2014/main" id="{CF6AE729-39B7-43DE-A532-63620D1B3BBB}"/>
              </a:ext>
            </a:extLst>
          </p:cNvPr>
          <p:cNvPicPr>
            <a:picLocks noChangeAspect="1"/>
          </p:cNvPicPr>
          <p:nvPr/>
        </p:nvPicPr>
        <p:blipFill>
          <a:blip r:embed="rId2"/>
          <a:stretch>
            <a:fillRect/>
          </a:stretch>
        </p:blipFill>
        <p:spPr>
          <a:xfrm>
            <a:off x="2116742" y="688875"/>
            <a:ext cx="9838944" cy="4793464"/>
          </a:xfrm>
          <a:prstGeom prst="rect">
            <a:avLst/>
          </a:prstGeom>
        </p:spPr>
      </p:pic>
      <p:sp>
        <p:nvSpPr>
          <p:cNvPr id="4" name="TextBox 3">
            <a:extLst>
              <a:ext uri="{FF2B5EF4-FFF2-40B4-BE49-F238E27FC236}">
                <a16:creationId xmlns:a16="http://schemas.microsoft.com/office/drawing/2014/main" id="{3284AB6F-CE68-488C-B20F-3AF2CB9DE21D}"/>
              </a:ext>
            </a:extLst>
          </p:cNvPr>
          <p:cNvSpPr txBox="1"/>
          <p:nvPr/>
        </p:nvSpPr>
        <p:spPr>
          <a:xfrm>
            <a:off x="658640" y="137428"/>
            <a:ext cx="11165185" cy="2948179"/>
          </a:xfrm>
          <a:prstGeom prst="rect">
            <a:avLst/>
          </a:prstGeom>
          <a:noFill/>
        </p:spPr>
        <p:txBody>
          <a:bodyPr wrap="square">
            <a:spAutoFit/>
          </a:bodyPr>
          <a:lstStyle/>
          <a:p>
            <a:pPr algn="just">
              <a:lnSpc>
                <a:spcPct val="150000"/>
              </a:lnSpc>
            </a:pPr>
            <a:r>
              <a:rPr lang="ro-RO" dirty="0"/>
              <a:t>Windows Server 2019 suporta următoarele tipuri de VPN:</a:t>
            </a:r>
          </a:p>
          <a:p>
            <a:pPr marL="285750" indent="-285750" algn="just">
              <a:lnSpc>
                <a:spcPct val="150000"/>
              </a:lnSpc>
              <a:buFont typeface="Arial" panose="020B0604020202020204" pitchFamily="34" charset="0"/>
              <a:buChar char="•"/>
            </a:pPr>
            <a:r>
              <a:rPr lang="ro-RO" dirty="0"/>
              <a:t>PPTP</a:t>
            </a:r>
          </a:p>
          <a:p>
            <a:pPr marL="285750" indent="-285750" algn="just">
              <a:lnSpc>
                <a:spcPct val="150000"/>
              </a:lnSpc>
              <a:buFont typeface="Arial" panose="020B0604020202020204" pitchFamily="34" charset="0"/>
              <a:buChar char="•"/>
            </a:pPr>
            <a:r>
              <a:rPr lang="ro-RO" dirty="0"/>
              <a:t>SSTP</a:t>
            </a:r>
          </a:p>
          <a:p>
            <a:pPr marL="285750" indent="-285750" algn="just">
              <a:lnSpc>
                <a:spcPct val="150000"/>
              </a:lnSpc>
              <a:buFont typeface="Arial" panose="020B0604020202020204" pitchFamily="34" charset="0"/>
              <a:buChar char="•"/>
            </a:pPr>
            <a:r>
              <a:rPr lang="ro-RO" dirty="0"/>
              <a:t>L2TP</a:t>
            </a:r>
          </a:p>
          <a:p>
            <a:pPr marL="285750" indent="-285750" algn="just">
              <a:lnSpc>
                <a:spcPct val="150000"/>
              </a:lnSpc>
              <a:buFont typeface="Arial" panose="020B0604020202020204" pitchFamily="34" charset="0"/>
              <a:buChar char="•"/>
            </a:pPr>
            <a:r>
              <a:rPr lang="ro-RO" dirty="0"/>
              <a:t>GRE</a:t>
            </a:r>
          </a:p>
          <a:p>
            <a:pPr marL="285750" indent="-285750" algn="just">
              <a:lnSpc>
                <a:spcPct val="150000"/>
              </a:lnSpc>
              <a:buFont typeface="Arial" panose="020B0604020202020204" pitchFamily="34" charset="0"/>
              <a:buChar char="•"/>
            </a:pPr>
            <a:r>
              <a:rPr lang="ro-RO" dirty="0"/>
              <a:t>IKEv2</a:t>
            </a:r>
          </a:p>
          <a:p>
            <a:pPr marL="285750" indent="-285750" algn="just">
              <a:lnSpc>
                <a:spcPct val="150000"/>
              </a:lnSpc>
              <a:buFont typeface="Arial" panose="020B0604020202020204" pitchFamily="34" charset="0"/>
              <a:buChar char="•"/>
            </a:pPr>
            <a:endParaRPr lang="ro-RO" dirty="0"/>
          </a:p>
        </p:txBody>
      </p:sp>
      <p:pic>
        <p:nvPicPr>
          <p:cNvPr id="8" name="Picture 7" descr="A picture containing graphical user interface&#10;&#10;Description automatically generated">
            <a:extLst>
              <a:ext uri="{FF2B5EF4-FFF2-40B4-BE49-F238E27FC236}">
                <a16:creationId xmlns:a16="http://schemas.microsoft.com/office/drawing/2014/main" id="{DD6F664C-C8BE-432A-A875-B9D88EF2F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468" y="2723880"/>
            <a:ext cx="8357633" cy="2097028"/>
          </a:xfrm>
          <a:prstGeom prst="rect">
            <a:avLst/>
          </a:prstGeom>
        </p:spPr>
      </p:pic>
    </p:spTree>
    <p:extLst>
      <p:ext uri="{BB962C8B-B14F-4D97-AF65-F5344CB8AC3E}">
        <p14:creationId xmlns:p14="http://schemas.microsoft.com/office/powerpoint/2010/main" val="368187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8DC840-7D07-4644-A816-ED4D3378BCEF}"/>
              </a:ext>
            </a:extLst>
          </p:cNvPr>
          <p:cNvSpPr/>
          <p:nvPr/>
        </p:nvSpPr>
        <p:spPr>
          <a:xfrm>
            <a:off x="171450" y="193299"/>
            <a:ext cx="11733004" cy="608367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F098F059-259D-4C05-A7C0-E2A6BD61B62C}"/>
              </a:ext>
            </a:extLst>
          </p:cNvPr>
          <p:cNvSpPr txBox="1"/>
          <p:nvPr/>
        </p:nvSpPr>
        <p:spPr>
          <a:xfrm>
            <a:off x="262468" y="193299"/>
            <a:ext cx="11529482" cy="6601807"/>
          </a:xfrm>
          <a:prstGeom prst="rect">
            <a:avLst/>
          </a:prstGeom>
          <a:noFill/>
        </p:spPr>
        <p:txBody>
          <a:bodyPr wrap="square">
            <a:spAutoFit/>
          </a:bodyPr>
          <a:lstStyle/>
          <a:p>
            <a:pPr algn="just">
              <a:lnSpc>
                <a:spcPct val="150000"/>
              </a:lnSpc>
            </a:pPr>
            <a:r>
              <a:rPr lang="en-US" dirty="0"/>
              <a:t>	</a:t>
            </a:r>
            <a:r>
              <a:rPr lang="ro-RO" dirty="0"/>
              <a:t>Microsoft Windows Server 2019 se licențiază: per Core + CAL</a:t>
            </a:r>
            <a:endParaRPr lang="en-US" dirty="0"/>
          </a:p>
          <a:p>
            <a:pPr algn="just">
              <a:lnSpc>
                <a:spcPct val="150000"/>
              </a:lnSpc>
            </a:pPr>
            <a:r>
              <a:rPr lang="en-US" dirty="0"/>
              <a:t>	</a:t>
            </a:r>
            <a:r>
              <a:rPr lang="ro-RO" dirty="0"/>
              <a:t>Pentru edițiile de Windows Server 2019: Standard și Datacenter se aplică modelul de licențiere mai sus menționat. </a:t>
            </a:r>
            <a:endParaRPr lang="en-US" dirty="0"/>
          </a:p>
          <a:p>
            <a:pPr algn="just">
              <a:lnSpc>
                <a:spcPct val="150000"/>
              </a:lnSpc>
            </a:pPr>
            <a:r>
              <a:rPr lang="en-US" dirty="0"/>
              <a:t>	</a:t>
            </a:r>
            <a:r>
              <a:rPr lang="ro-RO" dirty="0"/>
              <a:t>Acesta este o combinație între </a:t>
            </a:r>
            <a:r>
              <a:rPr lang="ro-RO" dirty="0">
                <a:solidFill>
                  <a:srgbClr val="FF0000"/>
                </a:solidFill>
              </a:rPr>
              <a:t>licențierea per </a:t>
            </a:r>
            <a:r>
              <a:rPr lang="en-US" dirty="0">
                <a:solidFill>
                  <a:srgbClr val="FF0000"/>
                </a:solidFill>
              </a:rPr>
              <a:t>C</a:t>
            </a:r>
            <a:r>
              <a:rPr lang="ro-RO" dirty="0">
                <a:solidFill>
                  <a:srgbClr val="FF0000"/>
                </a:solidFill>
              </a:rPr>
              <a:t>ore </a:t>
            </a:r>
            <a:r>
              <a:rPr lang="ro-RO" dirty="0"/>
              <a:t>a tuturor procesoarelor fizice disponibile pe server și licențele de acces (CAL) pentru utilizatorii sau dispozitivele care accesează serverul</a:t>
            </a:r>
            <a:r>
              <a:rPr lang="en-US" dirty="0"/>
              <a:t>. </a:t>
            </a:r>
            <a:br>
              <a:rPr lang="ro-RO" dirty="0"/>
            </a:br>
            <a:r>
              <a:rPr lang="ro-RO" dirty="0"/>
              <a:t>Windows Server 2019 Foundation Edition se licențiază per </a:t>
            </a:r>
            <a:r>
              <a:rPr lang="en-US" dirty="0"/>
              <a:t>s</a:t>
            </a:r>
            <a:r>
              <a:rPr lang="ro-RO" dirty="0"/>
              <a:t>erver, fără a fi necesară și achiziția de licențe CAL.</a:t>
            </a:r>
            <a:endParaRPr lang="en-US" dirty="0"/>
          </a:p>
          <a:p>
            <a:pPr algn="just">
              <a:lnSpc>
                <a:spcPct val="150000"/>
              </a:lnSpc>
            </a:pPr>
            <a:endParaRPr lang="en-US" dirty="0"/>
          </a:p>
          <a:p>
            <a:pPr algn="ctr">
              <a:lnSpc>
                <a:spcPct val="150000"/>
              </a:lnSpc>
            </a:pPr>
            <a:r>
              <a:rPr lang="ro-RO" dirty="0"/>
              <a:t>Care sunt condițiile minime de licențiere?</a:t>
            </a:r>
          </a:p>
          <a:p>
            <a:pPr marL="342900" indent="-342900" algn="l">
              <a:lnSpc>
                <a:spcPct val="150000"/>
              </a:lnSpc>
              <a:buFont typeface="+mj-lt"/>
              <a:buAutoNum type="arabicPeriod"/>
            </a:pPr>
            <a:r>
              <a:rPr lang="ro-RO" dirty="0"/>
              <a:t>pentru fiecare server fizic este necesară licențierea tuturor nucleelor disponibile;</a:t>
            </a:r>
          </a:p>
          <a:p>
            <a:pPr marL="342900" indent="-342900" algn="l">
              <a:lnSpc>
                <a:spcPct val="150000"/>
              </a:lnSpc>
              <a:buFont typeface="+mj-lt"/>
              <a:buAutoNum type="arabicPeriod"/>
            </a:pPr>
            <a:r>
              <a:rPr lang="ro-RO" dirty="0"/>
              <a:t>pentru fiecare procesor fizic disponibil pe server este necesară licențierea a minim 8 core /CPU</a:t>
            </a:r>
            <a:endParaRPr lang="en-US" dirty="0"/>
          </a:p>
          <a:p>
            <a:pPr>
              <a:lnSpc>
                <a:spcPct val="150000"/>
              </a:lnSpc>
            </a:pPr>
            <a:endParaRPr lang="ro-RO" dirty="0"/>
          </a:p>
          <a:p>
            <a:pPr>
              <a:lnSpc>
                <a:spcPct val="150000"/>
              </a:lnSpc>
            </a:pPr>
            <a:r>
              <a:rPr lang="ro-RO" dirty="0"/>
              <a:t>	Licențele de Windows Server se vând în pachete "two-core pack", cu alte cuvinte o licență acoperă 2 nuclee.</a:t>
            </a:r>
          </a:p>
          <a:p>
            <a:pPr marL="342900" indent="-342900" algn="l">
              <a:lnSpc>
                <a:spcPct val="150000"/>
              </a:lnSpc>
              <a:buFont typeface="+mj-lt"/>
              <a:buAutoNum type="arabicPeriod"/>
            </a:pPr>
            <a:endParaRPr lang="en-US" dirty="0"/>
          </a:p>
          <a:p>
            <a:endParaRPr lang="ro-RO" dirty="0"/>
          </a:p>
        </p:txBody>
      </p:sp>
    </p:spTree>
    <p:extLst>
      <p:ext uri="{BB962C8B-B14F-4D97-AF65-F5344CB8AC3E}">
        <p14:creationId xmlns:p14="http://schemas.microsoft.com/office/powerpoint/2010/main" val="290099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D4E646-87A9-4793-8FD5-B1E1AAE609EF}"/>
              </a:ext>
            </a:extLst>
          </p:cNvPr>
          <p:cNvSpPr/>
          <p:nvPr/>
        </p:nvSpPr>
        <p:spPr>
          <a:xfrm>
            <a:off x="208231" y="137428"/>
            <a:ext cx="11545620" cy="597762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3284AB6F-CE68-488C-B20F-3AF2CB9DE21D}"/>
              </a:ext>
            </a:extLst>
          </p:cNvPr>
          <p:cNvSpPr txBox="1"/>
          <p:nvPr/>
        </p:nvSpPr>
        <p:spPr>
          <a:xfrm>
            <a:off x="208230" y="137428"/>
            <a:ext cx="11615595" cy="5864298"/>
          </a:xfrm>
          <a:prstGeom prst="rect">
            <a:avLst/>
          </a:prstGeom>
          <a:noFill/>
        </p:spPr>
        <p:txBody>
          <a:bodyPr wrap="square">
            <a:spAutoFit/>
          </a:bodyPr>
          <a:lstStyle/>
          <a:p>
            <a:pPr algn="just">
              <a:lnSpc>
                <a:spcPct val="150000"/>
              </a:lnSpc>
            </a:pPr>
            <a:r>
              <a:rPr lang="ro-RO" dirty="0"/>
              <a:t>	PPTP este un acronim pentru Point-to-Point Tunneling Protocol. Nu a fost așa de greu! Nu În termeni mai simpli, este un limbaj permis, în care computerele comunică între ele pe baza unui set de reguli. 	Aceste reguli de comunicare permit utilizatorilor să-și extindă rețeaua privată prin „tunelarea” traficului prin rețele publice nesigure, care acționează ca un VPN.</a:t>
            </a:r>
          </a:p>
          <a:p>
            <a:pPr marL="342900" indent="-342900" algn="just">
              <a:lnSpc>
                <a:spcPct val="150000"/>
              </a:lnSpc>
              <a:buAutoNum type="arabicPeriod"/>
            </a:pPr>
            <a:endParaRPr lang="ro-RO" dirty="0"/>
          </a:p>
          <a:p>
            <a:pPr algn="just">
              <a:lnSpc>
                <a:spcPct val="150000"/>
              </a:lnSpc>
            </a:pPr>
            <a:r>
              <a:rPr lang="ro-RO" dirty="0"/>
              <a:t>Este suportat de: Windows, MacOSX, Linux, iOS, Android, DD-WRT, Smartphone-uri, Tablete și Routere.</a:t>
            </a:r>
          </a:p>
          <a:p>
            <a:pPr marL="342900" indent="-342900" algn="just">
              <a:lnSpc>
                <a:spcPct val="150000"/>
              </a:lnSpc>
              <a:buAutoNum type="arabicPeriod"/>
            </a:pPr>
            <a:r>
              <a:rPr lang="ro-RO" dirty="0"/>
              <a:t>Criptare: MPPE-128 biți</a:t>
            </a:r>
          </a:p>
          <a:p>
            <a:pPr marL="342900" indent="-342900" algn="just">
              <a:lnSpc>
                <a:spcPct val="150000"/>
              </a:lnSpc>
              <a:buAutoNum type="arabicPeriod"/>
            </a:pPr>
            <a:r>
              <a:rPr lang="ro-RO" dirty="0"/>
              <a:t>Viteză: 70Mbps pe o conexiune broadband de 100Mbps.</a:t>
            </a:r>
          </a:p>
          <a:p>
            <a:pPr marL="342900" indent="-342900" algn="just">
              <a:lnSpc>
                <a:spcPct val="150000"/>
              </a:lnSpc>
              <a:buAutoNum type="arabicPeriod"/>
            </a:pPr>
            <a:r>
              <a:rPr lang="ro-RO" dirty="0"/>
              <a:t>Securitate: PPTP nu este deloc un VPN securizat, dar este greu de decriptat. PPTP este bun de utilizat ca soluție de rezervă pentru securitate.</a:t>
            </a:r>
          </a:p>
          <a:p>
            <a:pPr marL="342900" indent="-342900" algn="just">
              <a:lnSpc>
                <a:spcPct val="150000"/>
              </a:lnSpc>
              <a:buAutoNum type="arabicPeriod"/>
            </a:pPr>
            <a:endParaRPr lang="ro-RO" dirty="0"/>
          </a:p>
          <a:p>
            <a:pPr algn="just">
              <a:lnSpc>
                <a:spcPct val="150000"/>
              </a:lnSpc>
            </a:pPr>
            <a:r>
              <a:rPr lang="ro-RO" dirty="0"/>
              <a:t>Contra</a:t>
            </a:r>
          </a:p>
          <a:p>
            <a:pPr marL="285750" indent="-285750" algn="just">
              <a:lnSpc>
                <a:spcPct val="150000"/>
              </a:lnSpc>
              <a:buFont typeface="Arial" panose="020B0604020202020204" pitchFamily="34" charset="0"/>
              <a:buChar char="•"/>
            </a:pPr>
            <a:r>
              <a:rPr lang="ro-RO" dirty="0"/>
              <a:t>Poate fi blocat de ISP cu ușurință, deoarece rulează exclusiv pe portul 1723 și utilizează pachete GRE non-standard, care sunt ușor de identificat.</a:t>
            </a:r>
          </a:p>
        </p:txBody>
      </p:sp>
    </p:spTree>
    <p:extLst>
      <p:ext uri="{BB962C8B-B14F-4D97-AF65-F5344CB8AC3E}">
        <p14:creationId xmlns:p14="http://schemas.microsoft.com/office/powerpoint/2010/main" val="1531219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E044BD-B1B0-47F9-A04A-A48A37F9D3D8}"/>
              </a:ext>
            </a:extLst>
          </p:cNvPr>
          <p:cNvSpPr/>
          <p:nvPr/>
        </p:nvSpPr>
        <p:spPr>
          <a:xfrm>
            <a:off x="208230" y="219075"/>
            <a:ext cx="11545621" cy="461017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3284AB6F-CE68-488C-B20F-3AF2CB9DE21D}"/>
              </a:ext>
            </a:extLst>
          </p:cNvPr>
          <p:cNvSpPr txBox="1"/>
          <p:nvPr/>
        </p:nvSpPr>
        <p:spPr>
          <a:xfrm>
            <a:off x="208231" y="137428"/>
            <a:ext cx="11545620" cy="4610173"/>
          </a:xfrm>
          <a:prstGeom prst="rect">
            <a:avLst/>
          </a:prstGeom>
          <a:noFill/>
        </p:spPr>
        <p:txBody>
          <a:bodyPr wrap="square">
            <a:spAutoFit/>
          </a:bodyPr>
          <a:lstStyle/>
          <a:p>
            <a:pPr algn="just">
              <a:lnSpc>
                <a:spcPct val="150000"/>
              </a:lnSpc>
            </a:pPr>
            <a:r>
              <a:rPr lang="ro-RO" dirty="0"/>
              <a:t>L2TP și L2TP/IPsec</a:t>
            </a:r>
          </a:p>
          <a:p>
            <a:pPr algn="just">
              <a:lnSpc>
                <a:spcPct val="150000"/>
              </a:lnSpc>
            </a:pPr>
            <a:r>
              <a:rPr lang="ro-RO" dirty="0"/>
              <a:t>	Layer 2 Tunnel Protocol, spre deosebire de alte protocoale VPN, nu oferă intimitate sau criptare traficului care trece prin el. Din cauza asta, este pus în aplicare în mod obișnuit, cu o suită de protocoale cunoscute sub numele de IPsec pentru a cripta datele înainte de transmitere, oferind utilizatorilor confidențialitate și securitate. Toate dispozitivele și sistemele de operare moderne compatibile VPN sunt încorporate cu L2TP/IPSec. Instalarea este la fel de ușor și rapid de făcut, ca PPTP, dar pot exista probleme, deoarece protocolul utilizează portul UDP 500, care este un obiectiv ușor de blocat de firewall-ul NAT. Prin urmare, portul de expediere poate fi necesar dacă se utilizează cu un firewall.</a:t>
            </a:r>
          </a:p>
          <a:p>
            <a:pPr algn="just">
              <a:lnSpc>
                <a:spcPct val="150000"/>
              </a:lnSpc>
            </a:pPr>
            <a:r>
              <a:rPr lang="ro-RO" dirty="0"/>
              <a:t>	Nu există vulnerabilități majore asociate cu criptarea IPsec și poți fi în continuare în siguranță, dacă este pus în aplicare în mod corespunzător. </a:t>
            </a:r>
          </a:p>
        </p:txBody>
      </p:sp>
    </p:spTree>
    <p:extLst>
      <p:ext uri="{BB962C8B-B14F-4D97-AF65-F5344CB8AC3E}">
        <p14:creationId xmlns:p14="http://schemas.microsoft.com/office/powerpoint/2010/main" val="144883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631FF1-52EA-45BF-9D48-23EA70BAEF40}"/>
              </a:ext>
            </a:extLst>
          </p:cNvPr>
          <p:cNvSpPr/>
          <p:nvPr/>
        </p:nvSpPr>
        <p:spPr>
          <a:xfrm>
            <a:off x="0" y="219075"/>
            <a:ext cx="11983770" cy="3289661"/>
          </a:xfrm>
          <a:prstGeom prst="round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3284AB6F-CE68-488C-B20F-3AF2CB9DE21D}"/>
              </a:ext>
            </a:extLst>
          </p:cNvPr>
          <p:cNvSpPr txBox="1"/>
          <p:nvPr/>
        </p:nvSpPr>
        <p:spPr>
          <a:xfrm>
            <a:off x="284430" y="137428"/>
            <a:ext cx="11615595" cy="3371308"/>
          </a:xfrm>
          <a:prstGeom prst="rect">
            <a:avLst/>
          </a:prstGeom>
          <a:noFill/>
        </p:spPr>
        <p:txBody>
          <a:bodyPr wrap="square">
            <a:spAutoFit/>
          </a:bodyPr>
          <a:lstStyle/>
          <a:p>
            <a:pPr algn="just">
              <a:lnSpc>
                <a:spcPct val="150000"/>
              </a:lnSpc>
            </a:pPr>
            <a:r>
              <a:rPr lang="ro-RO" dirty="0"/>
              <a:t>SSTP</a:t>
            </a:r>
          </a:p>
          <a:p>
            <a:pPr algn="just">
              <a:lnSpc>
                <a:spcPct val="150000"/>
              </a:lnSpc>
            </a:pPr>
            <a:r>
              <a:rPr lang="ro-RO" dirty="0"/>
              <a:t>	Introdus de Microsoft Corporation în pachetul 1 de servicii Windows Vista, Secure Socket Tunneling este acum disponibil pentru SEIL, Linux și RouterOS, dar încă este în principal o platformă numai pentru Windows. Din moment ce utilizează SSL v3, oferă avantaje similare cu OpenVPN, cum ar fi capacitatea de a preveni problemele de firewall NAT. SSTP este un protocol VPN echilibrat și mai ușor de utilizat, în special pentru că este integrat în Windows.</a:t>
            </a:r>
          </a:p>
          <a:p>
            <a:pPr algn="just">
              <a:lnSpc>
                <a:spcPct val="150000"/>
              </a:lnSpc>
            </a:pPr>
            <a:r>
              <a:rPr lang="ro-RO" dirty="0"/>
              <a:t>	Funcționează numai pe platforme bazate pe Windows</a:t>
            </a:r>
          </a:p>
          <a:p>
            <a:pPr marL="285750" indent="-285750" algn="just">
              <a:lnSpc>
                <a:spcPct val="150000"/>
              </a:lnSpc>
              <a:buFont typeface="Arial" panose="020B0604020202020204" pitchFamily="34" charset="0"/>
              <a:buChar char="•"/>
            </a:pPr>
            <a:r>
              <a:rPr lang="ro-RO" dirty="0"/>
              <a:t>Folosește portul 443.</a:t>
            </a:r>
          </a:p>
        </p:txBody>
      </p:sp>
      <p:pic>
        <p:nvPicPr>
          <p:cNvPr id="3" name="Picture 2" descr="A picture containing diagram&#10;&#10;Description automatically generated">
            <a:extLst>
              <a:ext uri="{FF2B5EF4-FFF2-40B4-BE49-F238E27FC236}">
                <a16:creationId xmlns:a16="http://schemas.microsoft.com/office/drawing/2014/main" id="{0E3968B2-6AEA-4BD5-8058-4DF91797E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3896879"/>
            <a:ext cx="8648700" cy="2686050"/>
          </a:xfrm>
          <a:prstGeom prst="rect">
            <a:avLst/>
          </a:prstGeom>
        </p:spPr>
      </p:pic>
    </p:spTree>
    <p:extLst>
      <p:ext uri="{BB962C8B-B14F-4D97-AF65-F5344CB8AC3E}">
        <p14:creationId xmlns:p14="http://schemas.microsoft.com/office/powerpoint/2010/main" val="2411613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9E5FE-B4BC-41A3-989B-159B4586C09C}"/>
              </a:ext>
            </a:extLst>
          </p:cNvPr>
          <p:cNvSpPr/>
          <p:nvPr/>
        </p:nvSpPr>
        <p:spPr>
          <a:xfrm>
            <a:off x="208231" y="228600"/>
            <a:ext cx="11545620" cy="62721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3284AB6F-CE68-488C-B20F-3AF2CB9DE21D}"/>
              </a:ext>
            </a:extLst>
          </p:cNvPr>
          <p:cNvSpPr txBox="1"/>
          <p:nvPr/>
        </p:nvSpPr>
        <p:spPr>
          <a:xfrm>
            <a:off x="208230" y="137428"/>
            <a:ext cx="11615595" cy="6272166"/>
          </a:xfrm>
          <a:prstGeom prst="rect">
            <a:avLst/>
          </a:prstGeom>
          <a:noFill/>
        </p:spPr>
        <p:txBody>
          <a:bodyPr wrap="square">
            <a:spAutoFit/>
          </a:bodyPr>
          <a:lstStyle/>
          <a:p>
            <a:pPr algn="just">
              <a:lnSpc>
                <a:spcPct val="150000"/>
              </a:lnSpc>
            </a:pPr>
            <a:r>
              <a:rPr lang="ro-RO" dirty="0"/>
              <a:t>IKEv2</a:t>
            </a:r>
          </a:p>
          <a:p>
            <a:pPr algn="just">
              <a:lnSpc>
                <a:spcPct val="150000"/>
              </a:lnSpc>
            </a:pPr>
            <a:r>
              <a:rPr lang="ro-RO" dirty="0"/>
              <a:t>	Un protocol de tip tunel IPsec, Internet Key Exchange Version 2 a fost dezvoltat de către Cisco și Microsoft și este implementat în versiunea 7 și versiunile ulterioare ale platformei Windows. Acesta este dotat cu implementări compatibile și dezvoltate open-source pentru Linux și diverse alte platforme.	Cu toate că IKEv2 este disponibil pe platforme relativ mai puține în comparație cu IPsec, este considerat la fel de bun în ceea ce privește stabilitatea, securitatea și performanța.</a:t>
            </a:r>
          </a:p>
          <a:p>
            <a:pPr algn="just">
              <a:lnSpc>
                <a:spcPct val="150000"/>
              </a:lnSpc>
            </a:pPr>
            <a:r>
              <a:rPr lang="ro-RO" dirty="0"/>
              <a:t>Pro</a:t>
            </a:r>
          </a:p>
          <a:p>
            <a:pPr marL="285750" indent="-285750" algn="just">
              <a:lnSpc>
                <a:spcPct val="150000"/>
              </a:lnSpc>
              <a:buFont typeface="Arial" panose="020B0604020202020204" pitchFamily="34" charset="0"/>
              <a:buChar char="•"/>
            </a:pPr>
            <a:r>
              <a:rPr lang="ro-RO" dirty="0"/>
              <a:t>Extrem de sigur - suportă o varietate de cifruri, cum ar fi 3DES, AES, AES 256.</a:t>
            </a:r>
          </a:p>
          <a:p>
            <a:pPr marL="285750" indent="-285750" algn="just">
              <a:lnSpc>
                <a:spcPct val="150000"/>
              </a:lnSpc>
              <a:buFont typeface="Arial" panose="020B0604020202020204" pitchFamily="34" charset="0"/>
              <a:buChar char="•"/>
            </a:pPr>
            <a:r>
              <a:rPr lang="ro-RO" dirty="0"/>
              <a:t>Este stabil, mai ales când se reconectează după ce a pierdut o conexiune sau are loc o comutare.</a:t>
            </a:r>
          </a:p>
          <a:p>
            <a:pPr marL="285750" indent="-285750" algn="just">
              <a:lnSpc>
                <a:spcPct val="150000"/>
              </a:lnSpc>
              <a:buFont typeface="Arial" panose="020B0604020202020204" pitchFamily="34" charset="0"/>
              <a:buChar char="•"/>
            </a:pPr>
            <a:r>
              <a:rPr lang="ro-RO" dirty="0"/>
              <a:t>Este ușor de configurat, cel puțin pentru utilizator.</a:t>
            </a:r>
          </a:p>
          <a:p>
            <a:pPr marL="285750" indent="-285750" algn="just">
              <a:lnSpc>
                <a:spcPct val="150000"/>
              </a:lnSpc>
              <a:buFont typeface="Arial" panose="020B0604020202020204" pitchFamily="34" charset="0"/>
              <a:buChar char="•"/>
            </a:pPr>
            <a:r>
              <a:rPr lang="ro-RO" dirty="0"/>
              <a:t>Relativ mai rapid decât L2TP, PPTP și SSTP.</a:t>
            </a:r>
          </a:p>
          <a:p>
            <a:pPr algn="just">
              <a:lnSpc>
                <a:spcPct val="150000"/>
              </a:lnSpc>
            </a:pPr>
            <a:r>
              <a:rPr lang="ro-RO" dirty="0"/>
              <a:t>Contra</a:t>
            </a:r>
          </a:p>
          <a:p>
            <a:pPr algn="just">
              <a:lnSpc>
                <a:spcPct val="150000"/>
              </a:lnSpc>
            </a:pPr>
            <a:r>
              <a:rPr lang="ro-RO" dirty="0"/>
              <a:t>	Sprijinit pe platforme limitate și nu este open source</a:t>
            </a:r>
          </a:p>
          <a:p>
            <a:pPr algn="just">
              <a:lnSpc>
                <a:spcPct val="150000"/>
              </a:lnSpc>
            </a:pPr>
            <a:r>
              <a:rPr lang="ro-RO" dirty="0"/>
              <a:t>	Portul UDP 500 utilizat este ușor de blocat, în comparație cu soluțiile bazate pe SSL, cum ar fi SSTP sau OpenVPN.</a:t>
            </a:r>
          </a:p>
        </p:txBody>
      </p:sp>
    </p:spTree>
    <p:extLst>
      <p:ext uri="{BB962C8B-B14F-4D97-AF65-F5344CB8AC3E}">
        <p14:creationId xmlns:p14="http://schemas.microsoft.com/office/powerpoint/2010/main" val="3346388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49EDD-1069-475A-A3F0-E618DE0F48E8}"/>
              </a:ext>
            </a:extLst>
          </p:cNvPr>
          <p:cNvSpPr/>
          <p:nvPr/>
        </p:nvSpPr>
        <p:spPr>
          <a:xfrm>
            <a:off x="157488" y="628650"/>
            <a:ext cx="11505758" cy="53721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 name="TextBox 1">
            <a:extLst>
              <a:ext uri="{FF2B5EF4-FFF2-40B4-BE49-F238E27FC236}">
                <a16:creationId xmlns:a16="http://schemas.microsoft.com/office/drawing/2014/main" id="{0F29BAAB-360C-4BB8-B6F1-7192A34C8E31}"/>
              </a:ext>
            </a:extLst>
          </p:cNvPr>
          <p:cNvSpPr txBox="1"/>
          <p:nvPr/>
        </p:nvSpPr>
        <p:spPr>
          <a:xfrm>
            <a:off x="157488" y="128096"/>
            <a:ext cx="11505758" cy="5493812"/>
          </a:xfrm>
          <a:prstGeom prst="rect">
            <a:avLst/>
          </a:prstGeom>
          <a:noFill/>
        </p:spPr>
        <p:txBody>
          <a:bodyPr wrap="square">
            <a:spAutoFit/>
          </a:bodyPr>
          <a:lstStyle/>
          <a:p>
            <a:pPr algn="just"/>
            <a:endParaRPr lang="en-US" dirty="0"/>
          </a:p>
          <a:p>
            <a:pPr algn="just"/>
            <a:endParaRPr lang="en-US" dirty="0"/>
          </a:p>
          <a:p>
            <a:pPr algn="just"/>
            <a:r>
              <a:rPr lang="en-US" dirty="0"/>
              <a:t>RADIUS</a:t>
            </a:r>
            <a:endParaRPr lang="ro-RO" dirty="0"/>
          </a:p>
          <a:p>
            <a:pPr algn="just">
              <a:lnSpc>
                <a:spcPct val="150000"/>
              </a:lnSpc>
            </a:pPr>
            <a:r>
              <a:rPr lang="en-US" dirty="0"/>
              <a:t>	</a:t>
            </a:r>
            <a:r>
              <a:rPr lang="ro-RO" dirty="0"/>
              <a:t>Remote Authentication Dial-In User Service (RADIUS) este un protocol de rețea client/server care oferă autentificare centralizată, autorizare și gestionare a conturilor (AAA) pentru computerele care se conectează și utilizează un serviciu de rețea.</a:t>
            </a:r>
            <a:endParaRPr lang="en-US" dirty="0"/>
          </a:p>
          <a:p>
            <a:pPr algn="just">
              <a:lnSpc>
                <a:spcPct val="150000"/>
              </a:lnSpc>
            </a:pPr>
            <a:r>
              <a:rPr lang="en-US" dirty="0"/>
              <a:t>	</a:t>
            </a:r>
            <a:r>
              <a:rPr lang="ro-RO" dirty="0"/>
              <a:t>În Windows Server 2019, Network Policy Server este implementarea Microsoft a standardului RADIUS specificat de Internet Engineering Task Force (IETF).</a:t>
            </a:r>
          </a:p>
          <a:p>
            <a:pPr algn="just"/>
            <a:endParaRPr lang="en-US" dirty="0"/>
          </a:p>
          <a:p>
            <a:pPr algn="just"/>
            <a:endParaRPr lang="en-US" dirty="0"/>
          </a:p>
          <a:p>
            <a:pPr algn="just">
              <a:lnSpc>
                <a:spcPct val="150000"/>
              </a:lnSpc>
            </a:pPr>
            <a:r>
              <a:rPr lang="en-US" dirty="0"/>
              <a:t>	</a:t>
            </a:r>
            <a:r>
              <a:rPr lang="ro-RO" dirty="0"/>
              <a:t>Rolul NPS se va instala automat cu instalarea Serviciului de acces la distanță ca o cerință prealabilă pe Windows Server 2019.</a:t>
            </a:r>
          </a:p>
          <a:p>
            <a:pPr algn="just">
              <a:lnSpc>
                <a:spcPct val="150000"/>
              </a:lnSpc>
            </a:pPr>
            <a:r>
              <a:rPr lang="ro-RO" dirty="0"/>
              <a:t>	Network Policy Server (NPS) permite să creăm și să aplicăm politici de acces la rețea la nivel de organizație pentru autentificarea și autorizarea cererii de conexiune</a:t>
            </a:r>
            <a:r>
              <a:rPr lang="en-US" dirty="0"/>
              <a:t>.</a:t>
            </a:r>
            <a:endParaRPr lang="ro-RO" dirty="0"/>
          </a:p>
          <a:p>
            <a:pPr algn="just"/>
            <a:endParaRPr lang="en-US" dirty="0"/>
          </a:p>
        </p:txBody>
      </p:sp>
    </p:spTree>
    <p:extLst>
      <p:ext uri="{BB962C8B-B14F-4D97-AF65-F5344CB8AC3E}">
        <p14:creationId xmlns:p14="http://schemas.microsoft.com/office/powerpoint/2010/main" val="278916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21387-8E49-4BE6-9E33-838BC786B914}"/>
              </a:ext>
            </a:extLst>
          </p:cNvPr>
          <p:cNvSpPr/>
          <p:nvPr/>
        </p:nvSpPr>
        <p:spPr>
          <a:xfrm>
            <a:off x="266700" y="234486"/>
            <a:ext cx="11496675" cy="579483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AE3F0D4A-95D1-4B31-A08A-352B5AC25A34}"/>
              </a:ext>
            </a:extLst>
          </p:cNvPr>
          <p:cNvSpPr txBox="1"/>
          <p:nvPr/>
        </p:nvSpPr>
        <p:spPr>
          <a:xfrm>
            <a:off x="343121" y="234486"/>
            <a:ext cx="11420254" cy="5718168"/>
          </a:xfrm>
          <a:prstGeom prst="rect">
            <a:avLst/>
          </a:prstGeom>
          <a:noFill/>
        </p:spPr>
        <p:txBody>
          <a:bodyPr wrap="square">
            <a:spAutoFit/>
          </a:bodyPr>
          <a:lstStyle/>
          <a:p>
            <a:pPr algn="just"/>
            <a:r>
              <a:rPr lang="en-US" dirty="0"/>
              <a:t>iSCSI (Internet Small Computer System Interface)</a:t>
            </a:r>
          </a:p>
          <a:p>
            <a:pPr algn="just">
              <a:lnSpc>
                <a:spcPct val="150000"/>
              </a:lnSpc>
            </a:pPr>
            <a:r>
              <a:rPr lang="en-US" dirty="0"/>
              <a:t>	</a:t>
            </a:r>
            <a:r>
              <a:rPr lang="ro-RO" dirty="0"/>
              <a:t>Interfața sistemelor de calculatoare mici pe Internet (iSCSI) este un standard de rețea pentru conectarea componentelor de stocare a datelor printr-o rețea, de obicei în rețele de spații de stocare (SAN).</a:t>
            </a:r>
          </a:p>
          <a:p>
            <a:pPr algn="just">
              <a:lnSpc>
                <a:spcPct val="150000"/>
              </a:lnSpc>
            </a:pPr>
            <a:r>
              <a:rPr lang="en-US" dirty="0"/>
              <a:t>	</a:t>
            </a:r>
            <a:r>
              <a:rPr lang="ro-RO" dirty="0"/>
              <a:t>SCSI este un mediu stabilit de comunicare rapidă între componente. Comunică cu componente separate fizic printr-o rețea de protocol Internet. ISCI utilizează porturile 80 și 3260 ale controlului transmisiei (TCP).</a:t>
            </a:r>
            <a:endParaRPr lang="en-US" dirty="0"/>
          </a:p>
          <a:p>
            <a:pPr algn="just">
              <a:lnSpc>
                <a:spcPct val="150000"/>
              </a:lnSpc>
            </a:pPr>
            <a:r>
              <a:rPr lang="en-US" dirty="0"/>
              <a:t>	</a:t>
            </a:r>
            <a:r>
              <a:rPr lang="ro-RO" dirty="0"/>
              <a:t>Într-o rețea de zonă de stocare (SAN), stocarea pe disc este de obicei consolidată într-o singură casetă care conține controlerul și un număr mare de discuri. O porțiune din acest mega disc, numită un număr de unitate logică (LUN), este apoi prezentată unui server pentru stocare. </a:t>
            </a:r>
          </a:p>
          <a:p>
            <a:pPr algn="just">
              <a:lnSpc>
                <a:spcPct val="150000"/>
              </a:lnSpc>
            </a:pPr>
            <a:r>
              <a:rPr lang="ro-RO" dirty="0"/>
              <a:t>	Un mic program numit inițiator iSCSI stă pe serverul Windows și este activat atunci când sistemul de operare începe. Inițiatorul permite Windows-ului să vadă LUN-ul ca pe un disc local. Inițiatorul este responsabil și de trimiterea comenzilor SCSI special formatate prin rețeaua bazată pe IP. Aceste comenzi sunt cunoscute sub numele de blocuri descriptor de comenzi (CDB).</a:t>
            </a:r>
          </a:p>
        </p:txBody>
      </p:sp>
    </p:spTree>
    <p:extLst>
      <p:ext uri="{BB962C8B-B14F-4D97-AF65-F5344CB8AC3E}">
        <p14:creationId xmlns:p14="http://schemas.microsoft.com/office/powerpoint/2010/main" val="4286796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EE996-3380-4455-9A10-FBF63F266172}"/>
              </a:ext>
            </a:extLst>
          </p:cNvPr>
          <p:cNvPicPr>
            <a:picLocks noChangeAspect="1"/>
          </p:cNvPicPr>
          <p:nvPr/>
        </p:nvPicPr>
        <p:blipFill>
          <a:blip r:embed="rId2"/>
          <a:stretch>
            <a:fillRect/>
          </a:stretch>
        </p:blipFill>
        <p:spPr>
          <a:xfrm>
            <a:off x="581984" y="522342"/>
            <a:ext cx="11028031" cy="5813315"/>
          </a:xfrm>
          <a:prstGeom prst="rect">
            <a:avLst/>
          </a:prstGeom>
        </p:spPr>
      </p:pic>
    </p:spTree>
    <p:extLst>
      <p:ext uri="{BB962C8B-B14F-4D97-AF65-F5344CB8AC3E}">
        <p14:creationId xmlns:p14="http://schemas.microsoft.com/office/powerpoint/2010/main" val="3978615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4E6A38A-113D-4D2E-8C98-30F471289BC9}"/>
              </a:ext>
            </a:extLst>
          </p:cNvPr>
          <p:cNvSpPr/>
          <p:nvPr/>
        </p:nvSpPr>
        <p:spPr>
          <a:xfrm>
            <a:off x="372894" y="381129"/>
            <a:ext cx="11361906" cy="40638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 name="TextBox 2">
            <a:extLst>
              <a:ext uri="{FF2B5EF4-FFF2-40B4-BE49-F238E27FC236}">
                <a16:creationId xmlns:a16="http://schemas.microsoft.com/office/drawing/2014/main" id="{3E7EB616-C899-43EF-90DC-E1679A57DBD0}"/>
              </a:ext>
            </a:extLst>
          </p:cNvPr>
          <p:cNvSpPr txBox="1"/>
          <p:nvPr/>
        </p:nvSpPr>
        <p:spPr>
          <a:xfrm>
            <a:off x="372895" y="381130"/>
            <a:ext cx="10993011" cy="4063805"/>
          </a:xfrm>
          <a:prstGeom prst="rect">
            <a:avLst/>
          </a:prstGeom>
          <a:noFill/>
        </p:spPr>
        <p:txBody>
          <a:bodyPr wrap="square">
            <a:spAutoFit/>
          </a:bodyPr>
          <a:lstStyle/>
          <a:p>
            <a:pPr algn="just"/>
            <a:r>
              <a:rPr lang="en-US" dirty="0"/>
              <a:t>Windows Server backup</a:t>
            </a:r>
          </a:p>
          <a:p>
            <a:pPr algn="just">
              <a:lnSpc>
                <a:spcPct val="150000"/>
              </a:lnSpc>
            </a:pPr>
            <a:r>
              <a:rPr lang="ro-RO" dirty="0"/>
              <a:t>	Windows Server Backup (WSB) este o caracteristică care oferă opțiuni de backup și recuperare pentru Windows server.</a:t>
            </a:r>
            <a:endParaRPr lang="en-US" dirty="0"/>
          </a:p>
          <a:p>
            <a:pPr algn="just">
              <a:lnSpc>
                <a:spcPct val="150000"/>
              </a:lnSpc>
            </a:pPr>
            <a:r>
              <a:rPr lang="ro-RO" dirty="0"/>
              <a:t>	Administratorii pot folosi Windows Server Backup pentru a face copii de rezervă pentru un server complet, starea sistemului, volumele de stocare selectate sau anumite fișiere sau foldere, atâta timp cât volumul de date este mai mic de 2 TB.</a:t>
            </a:r>
            <a:endParaRPr lang="en-US" dirty="0"/>
          </a:p>
          <a:p>
            <a:pPr algn="just">
              <a:lnSpc>
                <a:spcPct val="150000"/>
              </a:lnSpc>
            </a:pPr>
            <a:r>
              <a:rPr lang="ro-RO" dirty="0"/>
              <a:t>	Noua funcționalitate introdusă în Windows Server 2008 R2 include utilizarea automată a spațiului pe disc, backup-uri incrementale mai mici și mai rapide (pe care Microsoft le numește copii de siguranță la nivel de bloc), capacitatea de a restaura Windows pe hardware diferit și opțiuni de recuperare mai simple dacă un volum de sistem dintr-un server este pierdut.</a:t>
            </a:r>
          </a:p>
        </p:txBody>
      </p:sp>
      <p:pic>
        <p:nvPicPr>
          <p:cNvPr id="4" name="Picture 3">
            <a:extLst>
              <a:ext uri="{FF2B5EF4-FFF2-40B4-BE49-F238E27FC236}">
                <a16:creationId xmlns:a16="http://schemas.microsoft.com/office/drawing/2014/main" id="{86F943B6-C6ED-4A74-A63B-C262CA81E522}"/>
              </a:ext>
            </a:extLst>
          </p:cNvPr>
          <p:cNvPicPr>
            <a:picLocks noChangeAspect="1"/>
          </p:cNvPicPr>
          <p:nvPr/>
        </p:nvPicPr>
        <p:blipFill>
          <a:blip r:embed="rId2"/>
          <a:stretch>
            <a:fillRect/>
          </a:stretch>
        </p:blipFill>
        <p:spPr>
          <a:xfrm>
            <a:off x="1895192" y="4521135"/>
            <a:ext cx="8401616" cy="2261468"/>
          </a:xfrm>
          <a:prstGeom prst="rect">
            <a:avLst/>
          </a:prstGeom>
        </p:spPr>
      </p:pic>
    </p:spTree>
    <p:extLst>
      <p:ext uri="{BB962C8B-B14F-4D97-AF65-F5344CB8AC3E}">
        <p14:creationId xmlns:p14="http://schemas.microsoft.com/office/powerpoint/2010/main" val="585700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EB616-C899-43EF-90DC-E1679A57DBD0}"/>
              </a:ext>
            </a:extLst>
          </p:cNvPr>
          <p:cNvSpPr txBox="1"/>
          <p:nvPr/>
        </p:nvSpPr>
        <p:spPr>
          <a:xfrm>
            <a:off x="1227137" y="5160091"/>
            <a:ext cx="8676222" cy="1335959"/>
          </a:xfrm>
          <a:prstGeom prst="rect">
            <a:avLst/>
          </a:prstGeom>
        </p:spPr>
        <p:txBody>
          <a:bodyPr vert="horz" lIns="91440" tIns="45720" rIns="91440" bIns="45720" rtlCol="0" anchor="b">
            <a:normAutofit/>
          </a:bodyPr>
          <a:lstStyle/>
          <a:p>
            <a:pPr algn="ctr">
              <a:spcBef>
                <a:spcPct val="0"/>
              </a:spcBef>
              <a:spcAft>
                <a:spcPts val="600"/>
              </a:spcAft>
            </a:pPr>
            <a:r>
              <a:rPr lang="en-US" sz="48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Cluster</a:t>
            </a:r>
          </a:p>
        </p:txBody>
      </p:sp>
      <p:pic>
        <p:nvPicPr>
          <p:cNvPr id="5" name="Picture 4" descr="Diagram, timeline&#10;&#10;Description automatically generated">
            <a:extLst>
              <a:ext uri="{FF2B5EF4-FFF2-40B4-BE49-F238E27FC236}">
                <a16:creationId xmlns:a16="http://schemas.microsoft.com/office/drawing/2014/main" id="{F61A07E5-E8C1-41C6-B6CE-5C843EDB2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070" y="2538987"/>
            <a:ext cx="5764356"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51233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B0A9C8-746C-4FC2-98C0-3DD74FAB8157}"/>
              </a:ext>
            </a:extLst>
          </p:cNvPr>
          <p:cNvSpPr/>
          <p:nvPr/>
        </p:nvSpPr>
        <p:spPr>
          <a:xfrm>
            <a:off x="181070" y="350915"/>
            <a:ext cx="11829860" cy="55164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TextBox 6">
            <a:extLst>
              <a:ext uri="{FF2B5EF4-FFF2-40B4-BE49-F238E27FC236}">
                <a16:creationId xmlns:a16="http://schemas.microsoft.com/office/drawing/2014/main" id="{910A17DF-84AB-4536-B62B-C90094B7858B}"/>
              </a:ext>
            </a:extLst>
          </p:cNvPr>
          <p:cNvSpPr txBox="1"/>
          <p:nvPr/>
        </p:nvSpPr>
        <p:spPr>
          <a:xfrm>
            <a:off x="181070" y="350915"/>
            <a:ext cx="11806714" cy="5448799"/>
          </a:xfrm>
          <a:prstGeom prst="rect">
            <a:avLst/>
          </a:prstGeom>
          <a:noFill/>
        </p:spPr>
        <p:txBody>
          <a:bodyPr wrap="square">
            <a:spAutoFit/>
          </a:bodyPr>
          <a:lstStyle/>
          <a:p>
            <a:pPr algn="just">
              <a:lnSpc>
                <a:spcPct val="150000"/>
              </a:lnSpc>
            </a:pPr>
            <a:r>
              <a:rPr lang="ro-RO" dirty="0"/>
              <a:t>	Un cluster de failover este un grup de computere independente care lucrează împreună pentru a crește disponibilitatea și scalabilitatea rolurilor în cluster (numite anterior aplicații și servicii în cluster).</a:t>
            </a:r>
          </a:p>
          <a:p>
            <a:pPr algn="just">
              <a:lnSpc>
                <a:spcPct val="150000"/>
              </a:lnSpc>
            </a:pPr>
            <a:endParaRPr lang="ro-RO" dirty="0"/>
          </a:p>
          <a:p>
            <a:pPr algn="just">
              <a:lnSpc>
                <a:spcPct val="150000"/>
              </a:lnSpc>
            </a:pPr>
            <a:r>
              <a:rPr lang="ro-RO" dirty="0"/>
              <a:t> 	Serverele în cluster (numite noduri) sunt conectate prin cabluri fizice și prin software. Dacă unul sau mai multe dintre nodurile cluster eșuează, alte noduri încep să ofere serviciu (un proces cunoscut sub numele de failover). </a:t>
            </a:r>
          </a:p>
          <a:p>
            <a:pPr algn="just">
              <a:lnSpc>
                <a:spcPct val="150000"/>
              </a:lnSpc>
            </a:pPr>
            <a:endParaRPr lang="ro-RO" dirty="0"/>
          </a:p>
          <a:p>
            <a:pPr algn="just">
              <a:lnSpc>
                <a:spcPct val="150000"/>
              </a:lnSpc>
            </a:pPr>
            <a:r>
              <a:rPr lang="ro-RO" dirty="0"/>
              <a:t>	În plus, rolurile grupate sunt monitorizate în mod proactiv pentru a verifica dacă funcționează corect, iar dacă nu funcționează sunt repornite sau mutate într-un alt nod.</a:t>
            </a:r>
          </a:p>
          <a:p>
            <a:pPr algn="just">
              <a:lnSpc>
                <a:spcPct val="150000"/>
              </a:lnSpc>
            </a:pPr>
            <a:r>
              <a:rPr lang="ro-RO" dirty="0"/>
              <a:t>	Clusterele failover oferă, de asemenea, funcționalitatea Cluster Shared Volume (CSV) care oferă un spațiu comun și poate fi accesat de toate nodurile. </a:t>
            </a:r>
          </a:p>
          <a:p>
            <a:pPr algn="just">
              <a:lnSpc>
                <a:spcPct val="150000"/>
              </a:lnSpc>
            </a:pPr>
            <a:endParaRPr lang="ro-RO" dirty="0"/>
          </a:p>
          <a:p>
            <a:pPr algn="just">
              <a:lnSpc>
                <a:spcPct val="150000"/>
              </a:lnSpc>
            </a:pPr>
            <a:r>
              <a:rPr lang="ro-RO" dirty="0"/>
              <a:t>	Cu funcția Failover Clustering, utilizatorii se confruntă cu un minim de întreruperi în serviciu.</a:t>
            </a:r>
          </a:p>
        </p:txBody>
      </p:sp>
    </p:spTree>
    <p:extLst>
      <p:ext uri="{BB962C8B-B14F-4D97-AF65-F5344CB8AC3E}">
        <p14:creationId xmlns:p14="http://schemas.microsoft.com/office/powerpoint/2010/main" val="76037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268729B-AC99-408D-99DD-B75E254DF5BE}"/>
              </a:ext>
            </a:extLst>
          </p:cNvPr>
          <p:cNvSpPr/>
          <p:nvPr/>
        </p:nvSpPr>
        <p:spPr>
          <a:xfrm>
            <a:off x="253041" y="85726"/>
            <a:ext cx="11519860" cy="59055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F098F059-259D-4C05-A7C0-E2A6BD61B62C}"/>
              </a:ext>
            </a:extLst>
          </p:cNvPr>
          <p:cNvSpPr txBox="1"/>
          <p:nvPr/>
        </p:nvSpPr>
        <p:spPr>
          <a:xfrm>
            <a:off x="419099" y="210236"/>
            <a:ext cx="11258551" cy="6878806"/>
          </a:xfrm>
          <a:prstGeom prst="rect">
            <a:avLst/>
          </a:prstGeom>
          <a:noFill/>
        </p:spPr>
        <p:txBody>
          <a:bodyPr wrap="square">
            <a:spAutoFit/>
          </a:bodyPr>
          <a:lstStyle/>
          <a:p>
            <a:pPr algn="ctr"/>
            <a:r>
              <a:rPr lang="ro-RO" dirty="0"/>
              <a:t>Virtualizarea</a:t>
            </a:r>
          </a:p>
          <a:p>
            <a:pPr algn="l">
              <a:lnSpc>
                <a:spcPct val="150000"/>
              </a:lnSpc>
            </a:pPr>
            <a:br>
              <a:rPr lang="ro-RO" dirty="0"/>
            </a:br>
            <a:r>
              <a:rPr lang="en-US" dirty="0"/>
              <a:t>	</a:t>
            </a:r>
            <a:r>
              <a:rPr lang="ro-RO" dirty="0"/>
              <a:t>Licența de Windows Server Standard Edition oferă dreptul de utilizare a maxim 2 mașini virtuale pe același server fizic (condiția fiind ca toate nuceleele fizice ale serverului să fie licențiate).</a:t>
            </a:r>
          </a:p>
          <a:p>
            <a:pPr algn="just">
              <a:lnSpc>
                <a:spcPct val="150000"/>
              </a:lnSpc>
            </a:pPr>
            <a:r>
              <a:rPr lang="en-US" dirty="0"/>
              <a:t>	</a:t>
            </a:r>
            <a:r>
              <a:rPr lang="ro-RO" dirty="0"/>
              <a:t>Pentru fiecare două mașini virtuale suplimentare, este necesară licențierea din nou a tuturor nuceelor disponibile pe serverul fizic.</a:t>
            </a:r>
          </a:p>
          <a:p>
            <a:pPr algn="just">
              <a:lnSpc>
                <a:spcPct val="150000"/>
              </a:lnSpc>
            </a:pPr>
            <a:br>
              <a:rPr lang="ro-RO" dirty="0"/>
            </a:br>
            <a:r>
              <a:rPr lang="en-US" dirty="0"/>
              <a:t>	</a:t>
            </a:r>
            <a:r>
              <a:rPr lang="ro-RO" dirty="0"/>
              <a:t>Licența de Windows Server Datacenter Edition oferă dreptul de utilizare a unui număr nelimitat de mașini virtuale pe același server fizic.</a:t>
            </a:r>
          </a:p>
          <a:p>
            <a:pPr algn="just">
              <a:lnSpc>
                <a:spcPct val="150000"/>
              </a:lnSpc>
            </a:pPr>
            <a:br>
              <a:rPr lang="ro-RO" dirty="0"/>
            </a:br>
            <a:r>
              <a:rPr lang="ro-RO" dirty="0">
                <a:solidFill>
                  <a:srgbClr val="FF0000"/>
                </a:solidFill>
              </a:rPr>
              <a:t>Atenție! Întotdeauna se licențiază serverul fizic, nu mașinile virtuale.</a:t>
            </a:r>
          </a:p>
          <a:p>
            <a:pPr algn="just">
              <a:lnSpc>
                <a:spcPct val="150000"/>
              </a:lnSpc>
            </a:pPr>
            <a:r>
              <a:rPr lang="en-US" dirty="0"/>
              <a:t>	</a:t>
            </a:r>
            <a:r>
              <a:rPr lang="ro-RO" dirty="0"/>
              <a:t>Cu alte cuvinte se iau în considerare caracteristicile tehnice (procesoare, nuclee) ale serverului fizic pe care sunt găzduite mașinile virtuale</a:t>
            </a:r>
            <a:r>
              <a:rPr lang="en-US" dirty="0"/>
              <a:t>.</a:t>
            </a:r>
          </a:p>
          <a:p>
            <a:pPr algn="just">
              <a:lnSpc>
                <a:spcPct val="150000"/>
              </a:lnSpc>
            </a:pPr>
            <a:r>
              <a:rPr lang="en-US" dirty="0"/>
              <a:t>	</a:t>
            </a:r>
          </a:p>
          <a:p>
            <a:pPr marL="285750" indent="-285750" algn="just">
              <a:lnSpc>
                <a:spcPct val="150000"/>
              </a:lnSpc>
              <a:buFont typeface="Arial" panose="020B0604020202020204" pitchFamily="34" charset="0"/>
              <a:buChar char="•"/>
            </a:pPr>
            <a:endParaRPr lang="en-US" dirty="0"/>
          </a:p>
          <a:p>
            <a:pPr algn="just">
              <a:lnSpc>
                <a:spcPct val="150000"/>
              </a:lnSpc>
            </a:pPr>
            <a:endParaRPr lang="en-US" dirty="0"/>
          </a:p>
          <a:p>
            <a:endParaRPr lang="ro-RO" dirty="0"/>
          </a:p>
        </p:txBody>
      </p:sp>
    </p:spTree>
    <p:extLst>
      <p:ext uri="{BB962C8B-B14F-4D97-AF65-F5344CB8AC3E}">
        <p14:creationId xmlns:p14="http://schemas.microsoft.com/office/powerpoint/2010/main" val="1127066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CD1FDB-34F2-4C97-B9AF-5A4DD2181C27}"/>
              </a:ext>
            </a:extLst>
          </p:cNvPr>
          <p:cNvSpPr/>
          <p:nvPr/>
        </p:nvSpPr>
        <p:spPr>
          <a:xfrm>
            <a:off x="3557387" y="5553670"/>
            <a:ext cx="4277133" cy="923330"/>
          </a:xfrm>
          <a:prstGeom prst="rect">
            <a:avLst/>
          </a:prstGeom>
          <a:noFill/>
        </p:spPr>
        <p:txBody>
          <a:bodyPr wrap="none" lIns="91440" tIns="45720" rIns="91440" bIns="45720">
            <a:spAutoFit/>
          </a:bodyPr>
          <a:lstStyle/>
          <a:p>
            <a:pPr algn="ctr"/>
            <a:r>
              <a:rPr lang="ro-RO" sz="5400" b="1" dirty="0">
                <a:ln w="9525">
                  <a:solidFill>
                    <a:schemeClr val="bg1"/>
                  </a:solidFill>
                  <a:prstDash val="solid"/>
                </a:ln>
                <a:effectLst>
                  <a:outerShdw blurRad="12700" dist="38100" dir="2700000" algn="tl" rotWithShape="0">
                    <a:schemeClr val="bg1">
                      <a:lumMod val="50000"/>
                    </a:schemeClr>
                  </a:outerShdw>
                </a:effectLst>
              </a:rPr>
              <a:t>Mulțumesc !</a:t>
            </a:r>
            <a:endParaRPr lang="en-US"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7409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E6176-EB58-4DF9-ABAE-AC735885667E}"/>
              </a:ext>
            </a:extLst>
          </p:cNvPr>
          <p:cNvSpPr/>
          <p:nvPr/>
        </p:nvSpPr>
        <p:spPr>
          <a:xfrm>
            <a:off x="180975" y="107239"/>
            <a:ext cx="11611155" cy="664352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294D421B-6285-4315-BFAE-A4DD8A0B4161}"/>
              </a:ext>
            </a:extLst>
          </p:cNvPr>
          <p:cNvSpPr txBox="1"/>
          <p:nvPr/>
        </p:nvSpPr>
        <p:spPr>
          <a:xfrm>
            <a:off x="290422" y="107239"/>
            <a:ext cx="11396753" cy="6514540"/>
          </a:xfrm>
          <a:prstGeom prst="rect">
            <a:avLst/>
          </a:prstGeom>
          <a:noFill/>
        </p:spPr>
        <p:txBody>
          <a:bodyPr wrap="square">
            <a:spAutoFit/>
          </a:bodyPr>
          <a:lstStyle/>
          <a:p>
            <a:pPr algn="ctr" fontAlgn="base">
              <a:lnSpc>
                <a:spcPct val="150000"/>
              </a:lnSpc>
            </a:pPr>
            <a:r>
              <a:rPr lang="ro-RO" dirty="0"/>
              <a:t>Ce este virtualizarea ? </a:t>
            </a:r>
          </a:p>
          <a:p>
            <a:pPr algn="just" fontAlgn="base">
              <a:lnSpc>
                <a:spcPct val="200000"/>
              </a:lnSpc>
            </a:pPr>
            <a:r>
              <a:rPr lang="en-US" dirty="0"/>
              <a:t>	</a:t>
            </a:r>
            <a:r>
              <a:rPr lang="ro-RO" dirty="0"/>
              <a:t>Virtualizarea se referă la „rularea” mai multor OS-uri (Linux, Windows, Unix etc.) </a:t>
            </a:r>
            <a:r>
              <a:rPr lang="en-US" dirty="0"/>
              <a:t>pe o singur</a:t>
            </a:r>
            <a:r>
              <a:rPr lang="ro-RO" dirty="0"/>
              <a:t>ă</a:t>
            </a:r>
            <a:r>
              <a:rPr lang="en-US" dirty="0"/>
              <a:t> ma</a:t>
            </a:r>
            <a:r>
              <a:rPr lang="ro-RO" dirty="0"/>
              <a:t>ș</a:t>
            </a:r>
            <a:r>
              <a:rPr lang="en-US" dirty="0"/>
              <a:t>in</a:t>
            </a:r>
            <a:r>
              <a:rPr lang="ro-RO" dirty="0"/>
              <a:t>ă</a:t>
            </a:r>
            <a:r>
              <a:rPr lang="en-US" dirty="0"/>
              <a:t> fizic</a:t>
            </a:r>
            <a:r>
              <a:rPr lang="ro-RO" dirty="0"/>
              <a:t>ă</a:t>
            </a:r>
            <a:r>
              <a:rPr lang="en-US" dirty="0"/>
              <a:t> (s</a:t>
            </a:r>
            <a:r>
              <a:rPr lang="ro-RO" dirty="0"/>
              <a:t>erver</a:t>
            </a:r>
            <a:r>
              <a:rPr lang="en-US" dirty="0"/>
              <a:t>, PC, laptop).</a:t>
            </a:r>
            <a:r>
              <a:rPr lang="ro-RO" dirty="0"/>
              <a:t> </a:t>
            </a:r>
            <a:r>
              <a:rPr lang="en-US" dirty="0"/>
              <a:t>	</a:t>
            </a:r>
          </a:p>
          <a:p>
            <a:pPr algn="just" fontAlgn="base">
              <a:lnSpc>
                <a:spcPct val="200000"/>
              </a:lnSpc>
            </a:pPr>
            <a:r>
              <a:rPr lang="ro-RO" dirty="0"/>
              <a:t>Avantajele virtualizării:</a:t>
            </a:r>
          </a:p>
          <a:p>
            <a:pPr marL="285750" indent="-285750" algn="l">
              <a:lnSpc>
                <a:spcPct val="200000"/>
              </a:lnSpc>
              <a:buFont typeface="Arial" panose="020B0604020202020204" pitchFamily="34" charset="0"/>
              <a:buChar char="•"/>
            </a:pPr>
            <a:r>
              <a:rPr lang="ro-RO" dirty="0"/>
              <a:t>Consolidarea infrastructurii de aplicații, baze de date și desktop-uri virtualizate</a:t>
            </a:r>
          </a:p>
          <a:p>
            <a:pPr marL="285750" indent="-285750" algn="l">
              <a:lnSpc>
                <a:spcPct val="200000"/>
              </a:lnSpc>
              <a:buFont typeface="Arial" panose="020B0604020202020204" pitchFamily="34" charset="0"/>
              <a:buChar char="•"/>
            </a:pPr>
            <a:r>
              <a:rPr lang="ro-RO" dirty="0"/>
              <a:t>Simplificarea gestionării infrastructurii IT</a:t>
            </a:r>
          </a:p>
          <a:p>
            <a:pPr marL="285750" indent="-285750" algn="l">
              <a:lnSpc>
                <a:spcPct val="200000"/>
              </a:lnSpc>
              <a:buFont typeface="Arial" panose="020B0604020202020204" pitchFamily="34" charset="0"/>
              <a:buChar char="•"/>
            </a:pPr>
            <a:r>
              <a:rPr lang="ro-RO" dirty="0"/>
              <a:t>Maximizarea utilizării resurselor de calcul (procesor, spațiu de stocare)</a:t>
            </a:r>
          </a:p>
          <a:p>
            <a:pPr marL="285750" indent="-285750" algn="l">
              <a:lnSpc>
                <a:spcPct val="200000"/>
              </a:lnSpc>
              <a:buFont typeface="Arial" panose="020B0604020202020204" pitchFamily="34" charset="0"/>
              <a:buChar char="•"/>
            </a:pPr>
            <a:r>
              <a:rPr lang="ro-RO" dirty="0"/>
              <a:t>Reducerea costurilor cu infrastructura - în primul rând prin reducerea spațiului ocupat de servere</a:t>
            </a:r>
          </a:p>
          <a:p>
            <a:pPr marL="285750" indent="-285750" algn="l">
              <a:lnSpc>
                <a:spcPct val="200000"/>
              </a:lnSpc>
              <a:buFont typeface="Arial" panose="020B0604020202020204" pitchFamily="34" charset="0"/>
              <a:buChar char="•"/>
            </a:pPr>
            <a:r>
              <a:rPr lang="ro-RO" dirty="0"/>
              <a:t>Diminuarea costurilor aferente consumului de energie </a:t>
            </a:r>
          </a:p>
          <a:p>
            <a:pPr marL="285750" indent="-285750" algn="l">
              <a:lnSpc>
                <a:spcPct val="200000"/>
              </a:lnSpc>
              <a:buFont typeface="Arial" panose="020B0604020202020204" pitchFamily="34" charset="0"/>
              <a:buChar char="•"/>
            </a:pPr>
            <a:r>
              <a:rPr lang="ro-RO" dirty="0"/>
              <a:t>Investiții reduse în resurse de monitorizare și administrare a DataCenter-ului</a:t>
            </a:r>
          </a:p>
          <a:p>
            <a:pPr marL="285750" indent="-285750" algn="l">
              <a:lnSpc>
                <a:spcPct val="200000"/>
              </a:lnSpc>
              <a:buFont typeface="Arial" panose="020B0604020202020204" pitchFamily="34" charset="0"/>
              <a:buChar char="•"/>
            </a:pPr>
            <a:r>
              <a:rPr lang="ro-RO" dirty="0"/>
              <a:t>Scăderea "downtime" și îmbunătățirea gradului de recuperare a datelor în caz de catastrofe</a:t>
            </a:r>
          </a:p>
          <a:p>
            <a:pPr marL="285750" indent="-285750" algn="l">
              <a:lnSpc>
                <a:spcPct val="200000"/>
              </a:lnSpc>
              <a:buFont typeface="Arial" panose="020B0604020202020204" pitchFamily="34" charset="0"/>
              <a:buChar char="•"/>
            </a:pPr>
            <a:r>
              <a:rPr lang="ro-RO" dirty="0"/>
              <a:t>Flexibilitate mai mare</a:t>
            </a:r>
          </a:p>
        </p:txBody>
      </p:sp>
    </p:spTree>
    <p:extLst>
      <p:ext uri="{BB962C8B-B14F-4D97-AF65-F5344CB8AC3E}">
        <p14:creationId xmlns:p14="http://schemas.microsoft.com/office/powerpoint/2010/main" val="21234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3478C994-BA90-405F-964A-5DFACC4AE309}"/>
              </a:ext>
            </a:extLst>
          </p:cNvPr>
          <p:cNvSpPr/>
          <p:nvPr/>
        </p:nvSpPr>
        <p:spPr>
          <a:xfrm>
            <a:off x="290422" y="238125"/>
            <a:ext cx="11472953" cy="4509367"/>
          </a:xfrm>
          <a:prstGeom prst="round2Same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TextBox 3">
            <a:extLst>
              <a:ext uri="{FF2B5EF4-FFF2-40B4-BE49-F238E27FC236}">
                <a16:creationId xmlns:a16="http://schemas.microsoft.com/office/drawing/2014/main" id="{294D421B-6285-4315-BFAE-A4DD8A0B4161}"/>
              </a:ext>
            </a:extLst>
          </p:cNvPr>
          <p:cNvSpPr txBox="1"/>
          <p:nvPr/>
        </p:nvSpPr>
        <p:spPr>
          <a:xfrm>
            <a:off x="290422" y="310444"/>
            <a:ext cx="11358653" cy="4437048"/>
          </a:xfrm>
          <a:prstGeom prst="rect">
            <a:avLst/>
          </a:prstGeom>
          <a:noFill/>
        </p:spPr>
        <p:txBody>
          <a:bodyPr wrap="square">
            <a:spAutoFit/>
          </a:bodyPr>
          <a:lstStyle/>
          <a:p>
            <a:pPr algn="just" fontAlgn="base">
              <a:lnSpc>
                <a:spcPct val="200000"/>
              </a:lnSpc>
            </a:pPr>
            <a:r>
              <a:rPr lang="en-US" dirty="0"/>
              <a:t>	</a:t>
            </a:r>
            <a:r>
              <a:rPr lang="ro-RO" dirty="0"/>
              <a:t>Virtualizarea are loc cu ajutorul unui soft special numit Hypervisor</a:t>
            </a:r>
            <a:r>
              <a:rPr lang="en-US" dirty="0"/>
              <a:t>. </a:t>
            </a:r>
          </a:p>
          <a:p>
            <a:pPr algn="just" fontAlgn="base">
              <a:lnSpc>
                <a:spcPct val="200000"/>
              </a:lnSpc>
            </a:pPr>
            <a:r>
              <a:rPr lang="en-US" dirty="0"/>
              <a:t>	</a:t>
            </a:r>
            <a:r>
              <a:rPr lang="ro-RO" dirty="0"/>
              <a:t>Hypervisor este software-ul care prmite crearea, rularea, și gestionarea mașinilor virtuale. </a:t>
            </a:r>
          </a:p>
          <a:p>
            <a:pPr algn="just" fontAlgn="base">
              <a:lnSpc>
                <a:spcPct val="200000"/>
              </a:lnSpc>
            </a:pPr>
            <a:endParaRPr lang="en-US" dirty="0"/>
          </a:p>
          <a:p>
            <a:pPr algn="just" fontAlgn="base">
              <a:lnSpc>
                <a:spcPct val="200000"/>
              </a:lnSpc>
            </a:pPr>
            <a:r>
              <a:rPr lang="ro-RO" dirty="0"/>
              <a:t>Există 2 </a:t>
            </a:r>
            <a:r>
              <a:rPr lang="en-US" dirty="0"/>
              <a:t>tipuri de hypervisori</a:t>
            </a:r>
            <a:r>
              <a:rPr lang="ro-RO" dirty="0"/>
              <a:t> prin care putem face virtualizarea:</a:t>
            </a:r>
          </a:p>
          <a:p>
            <a:pPr marL="342900" indent="-342900" algn="just" fontAlgn="base">
              <a:lnSpc>
                <a:spcPct val="200000"/>
              </a:lnSpc>
              <a:buFont typeface="+mj-lt"/>
              <a:buAutoNum type="arabicPeriod"/>
            </a:pPr>
            <a:r>
              <a:rPr lang="ro-RO" b="1" dirty="0"/>
              <a:t>Bare-metal </a:t>
            </a:r>
            <a:r>
              <a:rPr lang="ro-RO" dirty="0"/>
              <a:t>(Type 1) – rulează ca OS principal peste care instalăm </a:t>
            </a:r>
            <a:r>
              <a:rPr lang="en-US" dirty="0"/>
              <a:t>VM-urile (ma</a:t>
            </a:r>
            <a:r>
              <a:rPr lang="ro-RO" dirty="0"/>
              <a:t>ș</a:t>
            </a:r>
            <a:r>
              <a:rPr lang="en-US" dirty="0"/>
              <a:t>inile virtuale)                   </a:t>
            </a:r>
          </a:p>
          <a:p>
            <a:pPr algn="just" fontAlgn="base">
              <a:lnSpc>
                <a:spcPct val="200000"/>
              </a:lnSpc>
            </a:pPr>
            <a:r>
              <a:rPr lang="en-US" dirty="0"/>
              <a:t>ex: Hyper-V (doar Windows), VMware ESXI, Proxmox, Xen Citrix</a:t>
            </a:r>
          </a:p>
          <a:p>
            <a:pPr marL="342900" indent="-342900" algn="just" fontAlgn="base">
              <a:lnSpc>
                <a:spcPct val="200000"/>
              </a:lnSpc>
              <a:buFont typeface="+mj-lt"/>
              <a:buAutoNum type="arabicPeriod" startAt="2"/>
            </a:pPr>
            <a:r>
              <a:rPr lang="ro-RO" b="1" dirty="0"/>
              <a:t>Hosted </a:t>
            </a:r>
            <a:r>
              <a:rPr lang="ro-RO" dirty="0"/>
              <a:t>(Type 2) – rulează peste un OS</a:t>
            </a:r>
            <a:r>
              <a:rPr lang="en-US" dirty="0"/>
              <a:t> </a:t>
            </a:r>
          </a:p>
          <a:p>
            <a:pPr algn="just" fontAlgn="base">
              <a:lnSpc>
                <a:spcPct val="200000"/>
              </a:lnSpc>
            </a:pPr>
            <a:r>
              <a:rPr lang="en-US" dirty="0"/>
              <a:t>ex: VirtualBox, VMware Player, </a:t>
            </a:r>
            <a:r>
              <a:rPr lang="ro-RO" dirty="0"/>
              <a:t>Docker</a:t>
            </a:r>
            <a:r>
              <a:rPr lang="en-US" dirty="0"/>
              <a:t> </a:t>
            </a:r>
            <a:r>
              <a:rPr lang="ro-RO" dirty="0"/>
              <a:t>/</a:t>
            </a:r>
            <a:r>
              <a:rPr lang="en-US" dirty="0"/>
              <a:t> </a:t>
            </a:r>
            <a:r>
              <a:rPr lang="ro-RO" dirty="0"/>
              <a:t>Kubernetes</a:t>
            </a:r>
            <a:r>
              <a:rPr lang="en-US" dirty="0"/>
              <a:t>, Parallels </a:t>
            </a:r>
          </a:p>
        </p:txBody>
      </p:sp>
    </p:spTree>
    <p:extLst>
      <p:ext uri="{BB962C8B-B14F-4D97-AF65-F5344CB8AC3E}">
        <p14:creationId xmlns:p14="http://schemas.microsoft.com/office/powerpoint/2010/main" val="257745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D82A7942-5631-47FC-9908-0E14371AE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10928687"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1A55FF4-FE0E-4785-83ED-FC793670E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830" y="689005"/>
            <a:ext cx="6997960" cy="5475903"/>
          </a:xfrm>
          <a:prstGeom prst="rect">
            <a:avLst/>
          </a:prstGeom>
        </p:spPr>
      </p:pic>
    </p:spTree>
    <p:extLst>
      <p:ext uri="{BB962C8B-B14F-4D97-AF65-F5344CB8AC3E}">
        <p14:creationId xmlns:p14="http://schemas.microsoft.com/office/powerpoint/2010/main" val="1595582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4BE07FC-DCF7-4259-9B7A-3D6935925C74}"/>
              </a:ext>
            </a:extLst>
          </p:cNvPr>
          <p:cNvSpPr/>
          <p:nvPr/>
        </p:nvSpPr>
        <p:spPr>
          <a:xfrm>
            <a:off x="276224" y="142875"/>
            <a:ext cx="11553825" cy="6372225"/>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 name="Rectangle 1">
            <a:extLst>
              <a:ext uri="{FF2B5EF4-FFF2-40B4-BE49-F238E27FC236}">
                <a16:creationId xmlns:a16="http://schemas.microsoft.com/office/drawing/2014/main" id="{8EA1CC6B-9750-40C9-B642-F108FB79C8D1}"/>
              </a:ext>
            </a:extLst>
          </p:cNvPr>
          <p:cNvSpPr/>
          <p:nvPr/>
        </p:nvSpPr>
        <p:spPr>
          <a:xfrm>
            <a:off x="4618672" y="249535"/>
            <a:ext cx="295465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Hyper-V</a:t>
            </a:r>
          </a:p>
        </p:txBody>
      </p:sp>
      <p:sp>
        <p:nvSpPr>
          <p:cNvPr id="9" name="TextBox 8">
            <a:extLst>
              <a:ext uri="{FF2B5EF4-FFF2-40B4-BE49-F238E27FC236}">
                <a16:creationId xmlns:a16="http://schemas.microsoft.com/office/drawing/2014/main" id="{6B03B581-5AFC-4A8B-ADF2-6AD2F92B4C44}"/>
              </a:ext>
            </a:extLst>
          </p:cNvPr>
          <p:cNvSpPr txBox="1"/>
          <p:nvPr/>
        </p:nvSpPr>
        <p:spPr>
          <a:xfrm>
            <a:off x="533400" y="1440302"/>
            <a:ext cx="10955865" cy="5441170"/>
          </a:xfrm>
          <a:prstGeom prst="rect">
            <a:avLst/>
          </a:prstGeom>
          <a:noFill/>
        </p:spPr>
        <p:txBody>
          <a:bodyPr wrap="square">
            <a:spAutoFit/>
          </a:bodyPr>
          <a:lstStyle/>
          <a:p>
            <a:pPr algn="just">
              <a:lnSpc>
                <a:spcPct val="150000"/>
              </a:lnSpc>
            </a:pPr>
            <a:r>
              <a:rPr lang="en-US" dirty="0"/>
              <a:t>	</a:t>
            </a:r>
            <a:r>
              <a:rPr lang="ro-RO" dirty="0"/>
              <a:t>Primul lucru de făcut este să activăm asistența de virtualizare hardware, accesând </a:t>
            </a:r>
            <a:r>
              <a:rPr lang="en-US" dirty="0"/>
              <a:t>s</a:t>
            </a:r>
            <a:r>
              <a:rPr lang="ro-RO" dirty="0"/>
              <a:t>etări</a:t>
            </a:r>
            <a:r>
              <a:rPr lang="en-US" dirty="0"/>
              <a:t>le din</a:t>
            </a:r>
            <a:r>
              <a:rPr lang="ro-RO" dirty="0"/>
              <a:t> BIOS </a:t>
            </a:r>
            <a:r>
              <a:rPr lang="en-US" dirty="0"/>
              <a:t> - activare </a:t>
            </a:r>
            <a:r>
              <a:rPr lang="ro-RO" dirty="0"/>
              <a:t>Tehnologie de virtualizare (VTx)</a:t>
            </a:r>
            <a:r>
              <a:rPr lang="en-US" dirty="0"/>
              <a:t>.</a:t>
            </a:r>
          </a:p>
          <a:p>
            <a:pPr algn="just">
              <a:lnSpc>
                <a:spcPct val="150000"/>
              </a:lnSpc>
            </a:pPr>
            <a:r>
              <a:rPr lang="en-US" dirty="0"/>
              <a:t>	Din “Server Manager” trebuie instalat rolul de Hyper-V, apoi restart la ma</a:t>
            </a:r>
            <a:r>
              <a:rPr lang="ro-RO" dirty="0"/>
              <a:t>ș</a:t>
            </a:r>
            <a:r>
              <a:rPr lang="en-US" dirty="0"/>
              <a:t>ina fizic</a:t>
            </a:r>
            <a:r>
              <a:rPr lang="ro-RO" dirty="0"/>
              <a:t>ă</a:t>
            </a:r>
            <a:r>
              <a:rPr lang="en-US" dirty="0"/>
              <a:t>.</a:t>
            </a:r>
            <a:endParaRPr lang="ro-RO" dirty="0"/>
          </a:p>
          <a:p>
            <a:pPr algn="just">
              <a:lnSpc>
                <a:spcPct val="150000"/>
              </a:lnSpc>
            </a:pPr>
            <a:endParaRPr lang="ro-RO" dirty="0"/>
          </a:p>
          <a:p>
            <a:pPr algn="just">
              <a:lnSpc>
                <a:spcPct val="150000"/>
              </a:lnSpc>
            </a:pPr>
            <a:r>
              <a:rPr lang="ro-RO" dirty="0"/>
              <a:t>Pentru a reduce riscul de performanță hardware scăzută, </a:t>
            </a:r>
            <a:r>
              <a:rPr lang="en-US" dirty="0"/>
              <a:t>putem</a:t>
            </a:r>
            <a:r>
              <a:rPr lang="ro-RO" dirty="0"/>
              <a:t> face câteva lucruri:</a:t>
            </a:r>
          </a:p>
          <a:p>
            <a:pPr marL="285750" indent="-285750" algn="just">
              <a:lnSpc>
                <a:spcPct val="150000"/>
              </a:lnSpc>
              <a:buFont typeface="Arial" panose="020B0604020202020204" pitchFamily="34" charset="0"/>
              <a:buChar char="•"/>
            </a:pPr>
            <a:r>
              <a:rPr lang="en-US" dirty="0"/>
              <a:t> </a:t>
            </a:r>
            <a:r>
              <a:rPr lang="ro-RO" dirty="0"/>
              <a:t>Nu </a:t>
            </a:r>
            <a:r>
              <a:rPr lang="en-US" dirty="0"/>
              <a:t>stoc</a:t>
            </a:r>
            <a:r>
              <a:rPr lang="ro-RO" dirty="0"/>
              <a:t>ă</a:t>
            </a:r>
            <a:r>
              <a:rPr lang="en-US" dirty="0"/>
              <a:t>m</a:t>
            </a:r>
            <a:r>
              <a:rPr lang="ro-RO" dirty="0"/>
              <a:t> fișierele virtuale Hyper-V pe aceleași unități pe care le folosește sistemul de operare - aceste unități de sistem sunt accesate constant, astfel încât dacă </a:t>
            </a:r>
            <a:r>
              <a:rPr lang="en-US" dirty="0"/>
              <a:t>a</a:t>
            </a:r>
            <a:r>
              <a:rPr lang="ro-RO" dirty="0"/>
              <a:t>ș</a:t>
            </a:r>
            <a:r>
              <a:rPr lang="en-US" dirty="0"/>
              <a:t>ez</a:t>
            </a:r>
            <a:r>
              <a:rPr lang="ro-RO" dirty="0"/>
              <a:t>ă</a:t>
            </a:r>
            <a:r>
              <a:rPr lang="en-US" dirty="0"/>
              <a:t>m</a:t>
            </a:r>
            <a:r>
              <a:rPr lang="ro-RO" dirty="0"/>
              <a:t> fișierele virtuale Hyper-V aici, </a:t>
            </a:r>
            <a:r>
              <a:rPr lang="en-US" dirty="0"/>
              <a:t>o s</a:t>
            </a:r>
            <a:r>
              <a:rPr lang="ro-RO" dirty="0"/>
              <a:t>ă</a:t>
            </a:r>
            <a:r>
              <a:rPr lang="en-US" dirty="0"/>
              <a:t> cre</a:t>
            </a:r>
            <a:r>
              <a:rPr lang="ro-RO" dirty="0"/>
              <a:t>ș</a:t>
            </a:r>
            <a:r>
              <a:rPr lang="en-US" dirty="0"/>
              <a:t>tem</a:t>
            </a:r>
            <a:r>
              <a:rPr lang="ro-RO" dirty="0"/>
              <a:t> timpii de așteptare.</a:t>
            </a:r>
          </a:p>
          <a:p>
            <a:pPr marL="285750" indent="-285750" algn="just">
              <a:lnSpc>
                <a:spcPct val="150000"/>
              </a:lnSpc>
              <a:buFont typeface="Arial" panose="020B0604020202020204" pitchFamily="34" charset="0"/>
              <a:buChar char="•"/>
            </a:pPr>
            <a:r>
              <a:rPr lang="en-US" dirty="0"/>
              <a:t>M</a:t>
            </a:r>
            <a:r>
              <a:rPr lang="ro-RO" dirty="0"/>
              <a:t>onitorizarea rețelei pentru a examina performanțele hardware </a:t>
            </a:r>
          </a:p>
          <a:p>
            <a:pPr algn="just">
              <a:lnSpc>
                <a:spcPct val="150000"/>
              </a:lnSpc>
            </a:pPr>
            <a:r>
              <a:rPr lang="ro-RO" dirty="0"/>
              <a:t>Monitorizarea performanțelor mașinilor virtuale și fizice permite să șt</a:t>
            </a:r>
            <a:r>
              <a:rPr lang="en-US" dirty="0"/>
              <a:t>im</a:t>
            </a:r>
            <a:r>
              <a:rPr lang="ro-RO" dirty="0"/>
              <a:t> dacă există o problemă din timp, astfel încât să o pute</a:t>
            </a:r>
            <a:r>
              <a:rPr lang="en-US" dirty="0"/>
              <a:t>m</a:t>
            </a:r>
            <a:r>
              <a:rPr lang="ro-RO" dirty="0"/>
              <a:t> remedia.</a:t>
            </a:r>
          </a:p>
          <a:p>
            <a:pPr algn="just">
              <a:lnSpc>
                <a:spcPct val="150000"/>
              </a:lnSpc>
            </a:pPr>
            <a:endParaRPr lang="ro-RO" dirty="0"/>
          </a:p>
          <a:p>
            <a:pPr algn="just">
              <a:lnSpc>
                <a:spcPct val="150000"/>
              </a:lnSpc>
            </a:pPr>
            <a:endParaRPr lang="ro-RO" dirty="0"/>
          </a:p>
        </p:txBody>
      </p:sp>
    </p:spTree>
    <p:extLst>
      <p:ext uri="{BB962C8B-B14F-4D97-AF65-F5344CB8AC3E}">
        <p14:creationId xmlns:p14="http://schemas.microsoft.com/office/powerpoint/2010/main" val="363591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EB3224-8A69-41D4-9414-0E4B4D749E1B}"/>
              </a:ext>
            </a:extLst>
          </p:cNvPr>
          <p:cNvSpPr/>
          <p:nvPr/>
        </p:nvSpPr>
        <p:spPr>
          <a:xfrm>
            <a:off x="323850" y="142875"/>
            <a:ext cx="11458575" cy="39719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8" name="TextBox 7">
            <a:extLst>
              <a:ext uri="{FF2B5EF4-FFF2-40B4-BE49-F238E27FC236}">
                <a16:creationId xmlns:a16="http://schemas.microsoft.com/office/drawing/2014/main" id="{1B7BFE83-057F-413A-AA56-F81F194A88EC}"/>
              </a:ext>
            </a:extLst>
          </p:cNvPr>
          <p:cNvSpPr txBox="1"/>
          <p:nvPr/>
        </p:nvSpPr>
        <p:spPr>
          <a:xfrm>
            <a:off x="512233" y="405474"/>
            <a:ext cx="11167533" cy="3640677"/>
          </a:xfrm>
          <a:prstGeom prst="rect">
            <a:avLst/>
          </a:prstGeom>
          <a:noFill/>
        </p:spPr>
        <p:txBody>
          <a:bodyPr wrap="square">
            <a:spAutoFit/>
          </a:bodyPr>
          <a:lstStyle/>
          <a:p>
            <a:pPr algn="ctr" fontAlgn="base">
              <a:lnSpc>
                <a:spcPct val="150000"/>
              </a:lnSpc>
            </a:pPr>
            <a:r>
              <a:rPr lang="ro-RO" dirty="0"/>
              <a:t>Cum funcționează rețelele virtualizate</a:t>
            </a:r>
          </a:p>
          <a:p>
            <a:pPr algn="l" fontAlgn="base">
              <a:lnSpc>
                <a:spcPct val="150000"/>
              </a:lnSpc>
            </a:pPr>
            <a:r>
              <a:rPr lang="ro-RO" dirty="0"/>
              <a:t>Când vorbim de partea de </a:t>
            </a:r>
            <a:r>
              <a:rPr lang="en-US" dirty="0"/>
              <a:t>re</a:t>
            </a:r>
            <a:r>
              <a:rPr lang="ro-RO" dirty="0"/>
              <a:t>ț</a:t>
            </a:r>
            <a:r>
              <a:rPr lang="en-US" dirty="0"/>
              <a:t>elistic</a:t>
            </a:r>
            <a:r>
              <a:rPr lang="ro-RO" dirty="0"/>
              <a:t>ă</a:t>
            </a:r>
            <a:r>
              <a:rPr lang="en-US" dirty="0"/>
              <a:t> </a:t>
            </a:r>
            <a:r>
              <a:rPr lang="ro-RO" dirty="0"/>
              <a:t>a unei masini virtuale ne referim, cel mai probabil, la 3 tipuri:</a:t>
            </a:r>
          </a:p>
          <a:p>
            <a:pPr marL="285750" indent="-285750" algn="l" fontAlgn="base">
              <a:lnSpc>
                <a:spcPct val="150000"/>
              </a:lnSpc>
              <a:buFont typeface="Arial" panose="020B0604020202020204" pitchFamily="34" charset="0"/>
              <a:buChar char="•"/>
            </a:pPr>
            <a:r>
              <a:rPr lang="ro-RO" dirty="0"/>
              <a:t>External Network (Bridge)</a:t>
            </a:r>
          </a:p>
          <a:p>
            <a:pPr marL="285750" indent="-285750" algn="l" fontAlgn="base">
              <a:lnSpc>
                <a:spcPct val="150000"/>
              </a:lnSpc>
              <a:buFont typeface="Arial" panose="020B0604020202020204" pitchFamily="34" charset="0"/>
              <a:buChar char="•"/>
            </a:pPr>
            <a:r>
              <a:rPr lang="ro-RO" dirty="0"/>
              <a:t>Internal Network (NAT)</a:t>
            </a:r>
          </a:p>
          <a:p>
            <a:pPr marL="285750" indent="-285750" algn="l" fontAlgn="base">
              <a:lnSpc>
                <a:spcPct val="150000"/>
              </a:lnSpc>
              <a:buFont typeface="Arial" panose="020B0604020202020204" pitchFamily="34" charset="0"/>
              <a:buChar char="•"/>
            </a:pPr>
            <a:r>
              <a:rPr lang="ro-RO" dirty="0"/>
              <a:t>Private Network (Host-Only)</a:t>
            </a:r>
            <a:endParaRPr lang="en-US" dirty="0"/>
          </a:p>
          <a:p>
            <a:pPr marL="285750" indent="-285750" algn="l" fontAlgn="base">
              <a:buFont typeface="Arial" panose="020B0604020202020204" pitchFamily="34" charset="0"/>
              <a:buChar char="•"/>
            </a:pPr>
            <a:endParaRPr lang="ro-RO" dirty="0"/>
          </a:p>
          <a:p>
            <a:pPr algn="l" fontAlgn="base">
              <a:lnSpc>
                <a:spcPct val="150000"/>
              </a:lnSpc>
            </a:pPr>
            <a:r>
              <a:rPr lang="ro-RO" dirty="0">
                <a:solidFill>
                  <a:srgbClr val="FFC000"/>
                </a:solidFill>
              </a:rPr>
              <a:t>External Network (Bridge):</a:t>
            </a:r>
          </a:p>
          <a:p>
            <a:pPr algn="just" fontAlgn="base">
              <a:lnSpc>
                <a:spcPct val="150000"/>
              </a:lnSpc>
            </a:pPr>
            <a:r>
              <a:rPr lang="ro-RO" dirty="0"/>
              <a:t>	Permite unei mașini virtuale să se afle în aceeași rețea cu host-ul principal (hypervisorul). Este ca și cum mașina virtuală ar fi direct conectată la rețea </a:t>
            </a:r>
            <a:r>
              <a:rPr lang="en-US" dirty="0"/>
              <a:t>printr-un switch</a:t>
            </a:r>
            <a:r>
              <a:rPr lang="ro-RO" dirty="0"/>
              <a:t> de Layer 2.</a:t>
            </a:r>
          </a:p>
        </p:txBody>
      </p:sp>
      <p:pic>
        <p:nvPicPr>
          <p:cNvPr id="6" name="Picture 5">
            <a:extLst>
              <a:ext uri="{FF2B5EF4-FFF2-40B4-BE49-F238E27FC236}">
                <a16:creationId xmlns:a16="http://schemas.microsoft.com/office/drawing/2014/main" id="{C623ADD0-3542-48EE-9AF9-22ADAC625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131" y="4224866"/>
            <a:ext cx="6551738" cy="2371593"/>
          </a:xfrm>
          <a:prstGeom prst="rect">
            <a:avLst/>
          </a:prstGeom>
        </p:spPr>
      </p:pic>
    </p:spTree>
    <p:extLst>
      <p:ext uri="{BB962C8B-B14F-4D97-AF65-F5344CB8AC3E}">
        <p14:creationId xmlns:p14="http://schemas.microsoft.com/office/powerpoint/2010/main" val="9645252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B5D19FEBEA74498DFEE27CE2C04205" ma:contentTypeVersion="14" ma:contentTypeDescription="Create a new document." ma:contentTypeScope="" ma:versionID="f739413b01587078f72751b70a136aa0">
  <xsd:schema xmlns:xsd="http://www.w3.org/2001/XMLSchema" xmlns:xs="http://www.w3.org/2001/XMLSchema" xmlns:p="http://schemas.microsoft.com/office/2006/metadata/properties" xmlns:ns2="c61c6339-0837-4246-91dd-ab7bd25b3504" xmlns:ns3="dc770270-5e24-459d-aaf3-eeebbc46ab14" targetNamespace="http://schemas.microsoft.com/office/2006/metadata/properties" ma:root="true" ma:fieldsID="2250c404220d951a0bae8927da97fcbc" ns2:_="" ns3:_="">
    <xsd:import namespace="c61c6339-0837-4246-91dd-ab7bd25b3504"/>
    <xsd:import namespace="dc770270-5e24-459d-aaf3-eeebbc46ab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1c6339-0837-4246-91dd-ab7bd25b35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d59429c-2ec5-47d9-ac23-ecd773c54e4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770270-5e24-459d-aaf3-eeebbc46ab1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b312ada-bb94-4e05-a81d-9905e2487240}" ma:internalName="TaxCatchAll" ma:showField="CatchAllData" ma:web="dc770270-5e24-459d-aaf3-eeebbc46ab14">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c770270-5e24-459d-aaf3-eeebbc46ab14" xsi:nil="true"/>
    <lcf76f155ced4ddcb4097134ff3c332f xmlns="c61c6339-0837-4246-91dd-ab7bd25b350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B0C14C5-AA07-48A0-BA7B-7BC22F585EEE}"/>
</file>

<file path=customXml/itemProps2.xml><?xml version="1.0" encoding="utf-8"?>
<ds:datastoreItem xmlns:ds="http://schemas.openxmlformats.org/officeDocument/2006/customXml" ds:itemID="{19BB871F-9B01-4066-BDCB-04A36F9F8130}"/>
</file>

<file path=customXml/itemProps3.xml><?xml version="1.0" encoding="utf-8"?>
<ds:datastoreItem xmlns:ds="http://schemas.openxmlformats.org/officeDocument/2006/customXml" ds:itemID="{47ED4E6E-224E-4B81-83C2-5DE28B556715}"/>
</file>

<file path=docProps/app.xml><?xml version="1.0" encoding="utf-8"?>
<Properties xmlns="http://schemas.openxmlformats.org/officeDocument/2006/extended-properties" xmlns:vt="http://schemas.openxmlformats.org/officeDocument/2006/docPropsVTypes">
  <Template>TM03457485[[fn=Mesh]]</Template>
  <TotalTime>514</TotalTime>
  <Words>3766</Words>
  <Application>Microsoft Office PowerPoint</Application>
  <PresentationFormat>Widescreen</PresentationFormat>
  <Paragraphs>213</Paragraphs>
  <Slides>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vt:lpstr>
      <vt:lpstr>Open Sans</vt:lpstr>
      <vt:lpstr>Poppins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Cosmin Bucei</dc:creator>
  <cp:lastModifiedBy>Iosif Praoveanu</cp:lastModifiedBy>
  <cp:revision>52</cp:revision>
  <dcterms:created xsi:type="dcterms:W3CDTF">2022-03-02T07:59:13Z</dcterms:created>
  <dcterms:modified xsi:type="dcterms:W3CDTF">2022-04-21T08:07:53Z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0x01010004B5D19FEBEA74498DFEE27CE2C04205</vt:lpwstr>
  </property>
</Properties>
</file>